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2.xml" ContentType="application/vnd.openxmlformats-officedocument.presentationml.tags+xml"/>
  <Override PartName="/ppt/notesSlides/notesSlide21.xml" ContentType="application/vnd.openxmlformats-officedocument.presentationml.notesSlide+xml"/>
  <Override PartName="/ppt/tags/tag3.xml" ContentType="application/vnd.openxmlformats-officedocument.presentationml.tags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4" r:id="rId1"/>
    <p:sldMasterId id="2147483714" r:id="rId2"/>
  </p:sldMasterIdLst>
  <p:notesMasterIdLst>
    <p:notesMasterId r:id="rId25"/>
  </p:notesMasterIdLst>
  <p:sldIdLst>
    <p:sldId id="256" r:id="rId3"/>
    <p:sldId id="395" r:id="rId4"/>
    <p:sldId id="2147469461" r:id="rId5"/>
    <p:sldId id="2147480181" r:id="rId6"/>
    <p:sldId id="2147480186" r:id="rId7"/>
    <p:sldId id="2147469463" r:id="rId8"/>
    <p:sldId id="2147469464" r:id="rId9"/>
    <p:sldId id="2147480182" r:id="rId10"/>
    <p:sldId id="2147469467" r:id="rId11"/>
    <p:sldId id="2147469468" r:id="rId12"/>
    <p:sldId id="2147469465" r:id="rId13"/>
    <p:sldId id="2147480184" r:id="rId14"/>
    <p:sldId id="2147469470" r:id="rId15"/>
    <p:sldId id="2147480175" r:id="rId16"/>
    <p:sldId id="2147480176" r:id="rId17"/>
    <p:sldId id="2147480178" r:id="rId18"/>
    <p:sldId id="2147480177" r:id="rId19"/>
    <p:sldId id="2147469471" r:id="rId20"/>
    <p:sldId id="381" r:id="rId21"/>
    <p:sldId id="2147480174" r:id="rId22"/>
    <p:sldId id="2147480185" r:id="rId23"/>
    <p:sldId id="2147480180" r:id="rId24"/>
  </p:sldIdLst>
  <p:sldSz cx="21599525" cy="89995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63" autoAdjust="0"/>
    <p:restoredTop sz="68666" autoAdjust="0"/>
  </p:normalViewPr>
  <p:slideViewPr>
    <p:cSldViewPr snapToGrid="0">
      <p:cViewPr varScale="1">
        <p:scale>
          <a:sx n="52" d="100"/>
          <a:sy n="52" d="100"/>
        </p:scale>
        <p:origin x="126" y="63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4" Type="http://schemas.openxmlformats.org/officeDocument/2006/relationships/image" Target="../media/image2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4" Type="http://schemas.openxmlformats.org/officeDocument/2006/relationships/image" Target="../media/image2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8B1534-8133-472E-8F67-E24D34E1395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8F6BCF8-ED82-4031-AFC3-EEA227519AE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Leave questions till the end.</a:t>
          </a:r>
          <a:endParaRPr lang="en-US"/>
        </a:p>
      </dgm:t>
    </dgm:pt>
    <dgm:pt modelId="{C6A94D4D-F67E-41F3-A99F-2F1BAAD88A4C}" type="parTrans" cxnId="{A237B5A4-7FF4-4E68-ACC0-911759854776}">
      <dgm:prSet/>
      <dgm:spPr/>
      <dgm:t>
        <a:bodyPr/>
        <a:lstStyle/>
        <a:p>
          <a:endParaRPr lang="en-US"/>
        </a:p>
      </dgm:t>
    </dgm:pt>
    <dgm:pt modelId="{8100C2C8-CC12-44BE-851D-2CF389F7BC45}" type="sibTrans" cxnId="{A237B5A4-7FF4-4E68-ACC0-911759854776}">
      <dgm:prSet/>
      <dgm:spPr/>
      <dgm:t>
        <a:bodyPr/>
        <a:lstStyle/>
        <a:p>
          <a:endParaRPr lang="en-US"/>
        </a:p>
      </dgm:t>
    </dgm:pt>
    <dgm:pt modelId="{D4EBD27E-23CB-4290-83B6-54F9A4F655F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Feel free to reach out on Social media</a:t>
          </a:r>
          <a:endParaRPr lang="en-US"/>
        </a:p>
      </dgm:t>
    </dgm:pt>
    <dgm:pt modelId="{4B8277AE-F836-418D-BDE1-4CD1AA53DD54}" type="parTrans" cxnId="{1A4DAB5C-9140-4F33-A3A3-E11D483DB359}">
      <dgm:prSet/>
      <dgm:spPr/>
      <dgm:t>
        <a:bodyPr/>
        <a:lstStyle/>
        <a:p>
          <a:endParaRPr lang="en-US"/>
        </a:p>
      </dgm:t>
    </dgm:pt>
    <dgm:pt modelId="{AB2BDBDA-22D9-4B78-8E99-A8D69FDBC2B1}" type="sibTrans" cxnId="{1A4DAB5C-9140-4F33-A3A3-E11D483DB359}">
      <dgm:prSet/>
      <dgm:spPr/>
      <dgm:t>
        <a:bodyPr/>
        <a:lstStyle/>
        <a:p>
          <a:endParaRPr lang="en-US"/>
        </a:p>
      </dgm:t>
    </dgm:pt>
    <dgm:pt modelId="{2589A0C3-4B88-46E5-A422-1C797AE50C02}" type="pres">
      <dgm:prSet presAssocID="{D18B1534-8133-472E-8F67-E24D34E13958}" presName="root" presStyleCnt="0">
        <dgm:presLayoutVars>
          <dgm:dir/>
          <dgm:resizeHandles val="exact"/>
        </dgm:presLayoutVars>
      </dgm:prSet>
      <dgm:spPr/>
    </dgm:pt>
    <dgm:pt modelId="{8748B8F1-B960-4495-84C2-82713D93FE3E}" type="pres">
      <dgm:prSet presAssocID="{B8F6BCF8-ED82-4031-AFC3-EEA227519AE5}" presName="compNode" presStyleCnt="0"/>
      <dgm:spPr/>
    </dgm:pt>
    <dgm:pt modelId="{64CDCB77-227C-4082-85FE-0D16F8EB0456}" type="pres">
      <dgm:prSet presAssocID="{B8F6BCF8-ED82-4031-AFC3-EEA227519AE5}" presName="bgRect" presStyleLbl="bgShp" presStyleIdx="0" presStyleCnt="2"/>
      <dgm:spPr/>
    </dgm:pt>
    <dgm:pt modelId="{5DC9BEF7-9744-4E74-9FD3-9443ED92424E}" type="pres">
      <dgm:prSet presAssocID="{B8F6BCF8-ED82-4031-AFC3-EEA227519AE5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 mark"/>
        </a:ext>
      </dgm:extLst>
    </dgm:pt>
    <dgm:pt modelId="{E4460E44-DC55-4FE5-B568-BFD2C1053FCC}" type="pres">
      <dgm:prSet presAssocID="{B8F6BCF8-ED82-4031-AFC3-EEA227519AE5}" presName="spaceRect" presStyleCnt="0"/>
      <dgm:spPr/>
    </dgm:pt>
    <dgm:pt modelId="{C3934F74-28B6-4F89-82AA-C5B734AF6A23}" type="pres">
      <dgm:prSet presAssocID="{B8F6BCF8-ED82-4031-AFC3-EEA227519AE5}" presName="parTx" presStyleLbl="revTx" presStyleIdx="0" presStyleCnt="2">
        <dgm:presLayoutVars>
          <dgm:chMax val="0"/>
          <dgm:chPref val="0"/>
        </dgm:presLayoutVars>
      </dgm:prSet>
      <dgm:spPr/>
    </dgm:pt>
    <dgm:pt modelId="{CA123BAB-2837-4BB7-93FE-4E6E7CEB4733}" type="pres">
      <dgm:prSet presAssocID="{8100C2C8-CC12-44BE-851D-2CF389F7BC45}" presName="sibTrans" presStyleCnt="0"/>
      <dgm:spPr/>
    </dgm:pt>
    <dgm:pt modelId="{4551C13B-2BE0-4909-98DD-735F0E17D417}" type="pres">
      <dgm:prSet presAssocID="{D4EBD27E-23CB-4290-83B6-54F9A4F655F5}" presName="compNode" presStyleCnt="0"/>
      <dgm:spPr/>
    </dgm:pt>
    <dgm:pt modelId="{619203DD-9729-4DD8-BE62-6B89BB6B808F}" type="pres">
      <dgm:prSet presAssocID="{D4EBD27E-23CB-4290-83B6-54F9A4F655F5}" presName="bgRect" presStyleLbl="bgShp" presStyleIdx="1" presStyleCnt="2"/>
      <dgm:spPr/>
    </dgm:pt>
    <dgm:pt modelId="{A61E4C40-83B4-47BB-943C-FBC041BC0200}" type="pres">
      <dgm:prSet presAssocID="{D4EBD27E-23CB-4290-83B6-54F9A4F655F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BCA5D366-078E-40DD-928B-E1294F0AA52D}" type="pres">
      <dgm:prSet presAssocID="{D4EBD27E-23CB-4290-83B6-54F9A4F655F5}" presName="spaceRect" presStyleCnt="0"/>
      <dgm:spPr/>
    </dgm:pt>
    <dgm:pt modelId="{09857EB2-34F2-4DE0-963B-DEF74A0300FC}" type="pres">
      <dgm:prSet presAssocID="{D4EBD27E-23CB-4290-83B6-54F9A4F655F5}" presName="parTx" presStyleLbl="revTx" presStyleIdx="1" presStyleCnt="2">
        <dgm:presLayoutVars>
          <dgm:chMax val="0"/>
          <dgm:chPref val="0"/>
        </dgm:presLayoutVars>
      </dgm:prSet>
      <dgm:spPr/>
    </dgm:pt>
  </dgm:ptLst>
  <dgm:cxnLst>
    <dgm:cxn modelId="{3560AA04-A9E8-47D4-8DC0-C85334A04CF3}" type="presOf" srcId="{B8F6BCF8-ED82-4031-AFC3-EEA227519AE5}" destId="{C3934F74-28B6-4F89-82AA-C5B734AF6A23}" srcOrd="0" destOrd="0" presId="urn:microsoft.com/office/officeart/2018/2/layout/IconVerticalSolidList"/>
    <dgm:cxn modelId="{A13CFE35-DAF9-431E-BC4B-8DFA8CECAC4A}" type="presOf" srcId="{D4EBD27E-23CB-4290-83B6-54F9A4F655F5}" destId="{09857EB2-34F2-4DE0-963B-DEF74A0300FC}" srcOrd="0" destOrd="0" presId="urn:microsoft.com/office/officeart/2018/2/layout/IconVerticalSolidList"/>
    <dgm:cxn modelId="{1A4DAB5C-9140-4F33-A3A3-E11D483DB359}" srcId="{D18B1534-8133-472E-8F67-E24D34E13958}" destId="{D4EBD27E-23CB-4290-83B6-54F9A4F655F5}" srcOrd="1" destOrd="0" parTransId="{4B8277AE-F836-418D-BDE1-4CD1AA53DD54}" sibTransId="{AB2BDBDA-22D9-4B78-8E99-A8D69FDBC2B1}"/>
    <dgm:cxn modelId="{A237B5A4-7FF4-4E68-ACC0-911759854776}" srcId="{D18B1534-8133-472E-8F67-E24D34E13958}" destId="{B8F6BCF8-ED82-4031-AFC3-EEA227519AE5}" srcOrd="0" destOrd="0" parTransId="{C6A94D4D-F67E-41F3-A99F-2F1BAAD88A4C}" sibTransId="{8100C2C8-CC12-44BE-851D-2CF389F7BC45}"/>
    <dgm:cxn modelId="{81CEB0BA-C7E4-4C5B-861E-4BEC42D17C4B}" type="presOf" srcId="{D18B1534-8133-472E-8F67-E24D34E13958}" destId="{2589A0C3-4B88-46E5-A422-1C797AE50C02}" srcOrd="0" destOrd="0" presId="urn:microsoft.com/office/officeart/2018/2/layout/IconVerticalSolidList"/>
    <dgm:cxn modelId="{C3EC52D2-DB59-4550-8D05-BEE1AD5F1FAE}" type="presParOf" srcId="{2589A0C3-4B88-46E5-A422-1C797AE50C02}" destId="{8748B8F1-B960-4495-84C2-82713D93FE3E}" srcOrd="0" destOrd="0" presId="urn:microsoft.com/office/officeart/2018/2/layout/IconVerticalSolidList"/>
    <dgm:cxn modelId="{8B1301CA-CE2D-46FA-804F-0AAF2EDDCE5C}" type="presParOf" srcId="{8748B8F1-B960-4495-84C2-82713D93FE3E}" destId="{64CDCB77-227C-4082-85FE-0D16F8EB0456}" srcOrd="0" destOrd="0" presId="urn:microsoft.com/office/officeart/2018/2/layout/IconVerticalSolidList"/>
    <dgm:cxn modelId="{6E835FBC-1ABF-4C6A-B398-6DE4EF4F7FE5}" type="presParOf" srcId="{8748B8F1-B960-4495-84C2-82713D93FE3E}" destId="{5DC9BEF7-9744-4E74-9FD3-9443ED92424E}" srcOrd="1" destOrd="0" presId="urn:microsoft.com/office/officeart/2018/2/layout/IconVerticalSolidList"/>
    <dgm:cxn modelId="{4DAB2184-B235-4B05-A951-6CBFFCDD8FB1}" type="presParOf" srcId="{8748B8F1-B960-4495-84C2-82713D93FE3E}" destId="{E4460E44-DC55-4FE5-B568-BFD2C1053FCC}" srcOrd="2" destOrd="0" presId="urn:microsoft.com/office/officeart/2018/2/layout/IconVerticalSolidList"/>
    <dgm:cxn modelId="{4F2E063D-4EEF-4118-8B53-64178BD6E405}" type="presParOf" srcId="{8748B8F1-B960-4495-84C2-82713D93FE3E}" destId="{C3934F74-28B6-4F89-82AA-C5B734AF6A23}" srcOrd="3" destOrd="0" presId="urn:microsoft.com/office/officeart/2018/2/layout/IconVerticalSolidList"/>
    <dgm:cxn modelId="{6D5B85C9-8527-4F48-84F9-8A9534F177A4}" type="presParOf" srcId="{2589A0C3-4B88-46E5-A422-1C797AE50C02}" destId="{CA123BAB-2837-4BB7-93FE-4E6E7CEB4733}" srcOrd="1" destOrd="0" presId="urn:microsoft.com/office/officeart/2018/2/layout/IconVerticalSolidList"/>
    <dgm:cxn modelId="{FC8978F3-CB76-42F0-9582-2D9BD193A724}" type="presParOf" srcId="{2589A0C3-4B88-46E5-A422-1C797AE50C02}" destId="{4551C13B-2BE0-4909-98DD-735F0E17D417}" srcOrd="2" destOrd="0" presId="urn:microsoft.com/office/officeart/2018/2/layout/IconVerticalSolidList"/>
    <dgm:cxn modelId="{AB765518-D91E-45A4-A5AA-78D8216D4E19}" type="presParOf" srcId="{4551C13B-2BE0-4909-98DD-735F0E17D417}" destId="{619203DD-9729-4DD8-BE62-6B89BB6B808F}" srcOrd="0" destOrd="0" presId="urn:microsoft.com/office/officeart/2018/2/layout/IconVerticalSolidList"/>
    <dgm:cxn modelId="{ED861FA5-76B1-45F3-BCFE-E668BFEE05D3}" type="presParOf" srcId="{4551C13B-2BE0-4909-98DD-735F0E17D417}" destId="{A61E4C40-83B4-47BB-943C-FBC041BC0200}" srcOrd="1" destOrd="0" presId="urn:microsoft.com/office/officeart/2018/2/layout/IconVerticalSolidList"/>
    <dgm:cxn modelId="{4EDE05F6-9BC6-4518-9FEC-127722FB4492}" type="presParOf" srcId="{4551C13B-2BE0-4909-98DD-735F0E17D417}" destId="{BCA5D366-078E-40DD-928B-E1294F0AA52D}" srcOrd="2" destOrd="0" presId="urn:microsoft.com/office/officeart/2018/2/layout/IconVerticalSolidList"/>
    <dgm:cxn modelId="{EA1627A5-B624-42E8-A355-E7C0BE9BD0E8}" type="presParOf" srcId="{4551C13B-2BE0-4909-98DD-735F0E17D417}" destId="{09857EB2-34F2-4DE0-963B-DEF74A0300F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CDCB77-227C-4082-85FE-0D16F8EB0456}">
      <dsp:nvSpPr>
        <dsp:cNvPr id="0" name=""/>
        <dsp:cNvSpPr/>
      </dsp:nvSpPr>
      <dsp:spPr>
        <a:xfrm>
          <a:off x="0" y="915250"/>
          <a:ext cx="10281777" cy="168969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C9BEF7-9744-4E74-9FD3-9443ED92424E}">
      <dsp:nvSpPr>
        <dsp:cNvPr id="0" name=""/>
        <dsp:cNvSpPr/>
      </dsp:nvSpPr>
      <dsp:spPr>
        <a:xfrm>
          <a:off x="511132" y="1295431"/>
          <a:ext cx="929331" cy="92933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934F74-28B6-4F89-82AA-C5B734AF6A23}">
      <dsp:nvSpPr>
        <dsp:cNvPr id="0" name=""/>
        <dsp:cNvSpPr/>
      </dsp:nvSpPr>
      <dsp:spPr>
        <a:xfrm>
          <a:off x="1951595" y="915250"/>
          <a:ext cx="8330181" cy="1689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826" tIns="178826" rIns="178826" bIns="17882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Leave questions till the end.</a:t>
          </a:r>
          <a:endParaRPr lang="en-US" sz="2500" kern="1200"/>
        </a:p>
      </dsp:txBody>
      <dsp:txXfrm>
        <a:off x="1951595" y="915250"/>
        <a:ext cx="8330181" cy="1689693"/>
      </dsp:txXfrm>
    </dsp:sp>
    <dsp:sp modelId="{619203DD-9729-4DD8-BE62-6B89BB6B808F}">
      <dsp:nvSpPr>
        <dsp:cNvPr id="0" name=""/>
        <dsp:cNvSpPr/>
      </dsp:nvSpPr>
      <dsp:spPr>
        <a:xfrm>
          <a:off x="0" y="3027367"/>
          <a:ext cx="10281777" cy="1689693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61E4C40-83B4-47BB-943C-FBC041BC0200}">
      <dsp:nvSpPr>
        <dsp:cNvPr id="0" name=""/>
        <dsp:cNvSpPr/>
      </dsp:nvSpPr>
      <dsp:spPr>
        <a:xfrm>
          <a:off x="511132" y="3407548"/>
          <a:ext cx="929331" cy="92933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857EB2-34F2-4DE0-963B-DEF74A0300FC}">
      <dsp:nvSpPr>
        <dsp:cNvPr id="0" name=""/>
        <dsp:cNvSpPr/>
      </dsp:nvSpPr>
      <dsp:spPr>
        <a:xfrm>
          <a:off x="1951595" y="3027367"/>
          <a:ext cx="8330181" cy="16896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8826" tIns="178826" rIns="178826" bIns="178826" numCol="1" spcCol="1270" anchor="ctr" anchorCtr="0">
          <a:noAutofit/>
        </a:bodyPr>
        <a:lstStyle/>
        <a:p>
          <a:pPr marL="0" lvl="0" indent="0" algn="l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b="1" kern="1200"/>
            <a:t>Feel free to reach out on Social media</a:t>
          </a:r>
          <a:endParaRPr lang="en-US" sz="2500" kern="1200"/>
        </a:p>
      </dsp:txBody>
      <dsp:txXfrm>
        <a:off x="1951595" y="3027367"/>
        <a:ext cx="8330181" cy="16896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5716F3-797C-49C8-AFCF-A3646D7F3550}" type="datetimeFigureOut">
              <a:rPr lang="en-NZ" smtClean="0"/>
              <a:t>25/04/2025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143000"/>
            <a:ext cx="7404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40190E-10F4-40E8-A048-6B0A85911BAA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88900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85744" rtl="0" eaLnBrk="1" latinLnBrk="0" hangingPunct="1">
      <a:defRPr sz="1950" kern="1200">
        <a:solidFill>
          <a:schemeClr val="tx1"/>
        </a:solidFill>
        <a:latin typeface="+mn-lt"/>
        <a:ea typeface="+mn-ea"/>
        <a:cs typeface="+mn-cs"/>
      </a:defRPr>
    </a:lvl1pPr>
    <a:lvl2pPr marL="742874" algn="l" defTabSz="1485744" rtl="0" eaLnBrk="1" latinLnBrk="0" hangingPunct="1">
      <a:defRPr sz="1950" kern="1200">
        <a:solidFill>
          <a:schemeClr val="tx1"/>
        </a:solidFill>
        <a:latin typeface="+mn-lt"/>
        <a:ea typeface="+mn-ea"/>
        <a:cs typeface="+mn-cs"/>
      </a:defRPr>
    </a:lvl2pPr>
    <a:lvl3pPr marL="1485744" algn="l" defTabSz="1485744" rtl="0" eaLnBrk="1" latinLnBrk="0" hangingPunct="1">
      <a:defRPr sz="1950" kern="1200">
        <a:solidFill>
          <a:schemeClr val="tx1"/>
        </a:solidFill>
        <a:latin typeface="+mn-lt"/>
        <a:ea typeface="+mn-ea"/>
        <a:cs typeface="+mn-cs"/>
      </a:defRPr>
    </a:lvl3pPr>
    <a:lvl4pPr marL="2228617" algn="l" defTabSz="1485744" rtl="0" eaLnBrk="1" latinLnBrk="0" hangingPunct="1">
      <a:defRPr sz="1950" kern="1200">
        <a:solidFill>
          <a:schemeClr val="tx1"/>
        </a:solidFill>
        <a:latin typeface="+mn-lt"/>
        <a:ea typeface="+mn-ea"/>
        <a:cs typeface="+mn-cs"/>
      </a:defRPr>
    </a:lvl4pPr>
    <a:lvl5pPr marL="2971490" algn="l" defTabSz="1485744" rtl="0" eaLnBrk="1" latinLnBrk="0" hangingPunct="1">
      <a:defRPr sz="1950" kern="1200">
        <a:solidFill>
          <a:schemeClr val="tx1"/>
        </a:solidFill>
        <a:latin typeface="+mn-lt"/>
        <a:ea typeface="+mn-ea"/>
        <a:cs typeface="+mn-cs"/>
      </a:defRPr>
    </a:lvl5pPr>
    <a:lvl6pPr marL="3714364" algn="l" defTabSz="1485744" rtl="0" eaLnBrk="1" latinLnBrk="0" hangingPunct="1">
      <a:defRPr sz="1950" kern="1200">
        <a:solidFill>
          <a:schemeClr val="tx1"/>
        </a:solidFill>
        <a:latin typeface="+mn-lt"/>
        <a:ea typeface="+mn-ea"/>
        <a:cs typeface="+mn-cs"/>
      </a:defRPr>
    </a:lvl6pPr>
    <a:lvl7pPr marL="4457237" algn="l" defTabSz="1485744" rtl="0" eaLnBrk="1" latinLnBrk="0" hangingPunct="1">
      <a:defRPr sz="1950" kern="1200">
        <a:solidFill>
          <a:schemeClr val="tx1"/>
        </a:solidFill>
        <a:latin typeface="+mn-lt"/>
        <a:ea typeface="+mn-ea"/>
        <a:cs typeface="+mn-cs"/>
      </a:defRPr>
    </a:lvl7pPr>
    <a:lvl8pPr marL="5200110" algn="l" defTabSz="1485744" rtl="0" eaLnBrk="1" latinLnBrk="0" hangingPunct="1">
      <a:defRPr sz="1950" kern="1200">
        <a:solidFill>
          <a:schemeClr val="tx1"/>
        </a:solidFill>
        <a:latin typeface="+mn-lt"/>
        <a:ea typeface="+mn-ea"/>
        <a:cs typeface="+mn-cs"/>
      </a:defRPr>
    </a:lvl8pPr>
    <a:lvl9pPr marL="5942983" algn="l" defTabSz="1485744" rtl="0" eaLnBrk="1" latinLnBrk="0" hangingPunct="1">
      <a:defRPr sz="195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143000"/>
            <a:ext cx="7404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7AC5B8-CDE5-449C-B303-2B6C5A73361B}" type="slidenum">
              <a:rPr kumimoji="0" lang="en-N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N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25431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101BD-38B1-4007-B512-D03D20346D54}" type="slidenum">
              <a:rPr lang="en-NZ" smtClean="0"/>
              <a:pPr/>
              <a:t>10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641665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101BD-38B1-4007-B512-D03D20346D54}" type="slidenum">
              <a:rPr lang="en-NZ" smtClean="0"/>
              <a:pPr/>
              <a:t>11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937983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0190E-10F4-40E8-A048-6B0A85911BAA}" type="slidenum">
              <a:rPr lang="en-NZ" smtClean="0"/>
              <a:t>12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297273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0190E-10F4-40E8-A048-6B0A85911BAA}" type="slidenum">
              <a:rPr lang="en-NZ" smtClean="0"/>
              <a:t>13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502007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143000"/>
            <a:ext cx="7404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7AC5B8-CDE5-449C-B303-2B6C5A73361B}" type="slidenum">
              <a:rPr kumimoji="0" lang="en-N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N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61708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101BD-38B1-4007-B512-D03D20346D54}" type="slidenum">
              <a:rPr lang="en-NZ" smtClean="0"/>
              <a:pPr/>
              <a:t>15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262544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101BD-38B1-4007-B512-D03D20346D54}" type="slidenum">
              <a:rPr lang="en-NZ" smtClean="0"/>
              <a:pPr/>
              <a:t>16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279277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0190E-10F4-40E8-A048-6B0A85911BAA}" type="slidenum">
              <a:rPr lang="en-NZ" smtClean="0"/>
              <a:t>17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898205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101BD-38B1-4007-B512-D03D20346D54}" type="slidenum">
              <a:rPr lang="en-NZ" smtClean="0"/>
              <a:pPr/>
              <a:t>18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04898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AC5B8-CDE5-449C-B303-2B6C5A73361B}" type="slidenum">
              <a:rPr lang="en-NZ" smtClean="0"/>
              <a:t>19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4510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143000"/>
            <a:ext cx="7404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7AC5B8-CDE5-449C-B303-2B6C5A73361B}" type="slidenum">
              <a:rPr kumimoji="0" lang="en-N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N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2008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lnSpc>
                <a:spcPct val="105000"/>
              </a:lnSpc>
              <a:spcBef>
                <a:spcPts val="0"/>
              </a:spcBef>
              <a:spcAft>
                <a:spcPts val="800"/>
              </a:spcAft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4/25/2025 9:45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9956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AC5B8-CDE5-449C-B303-2B6C5A73361B}" type="slidenum">
              <a:rPr lang="en-NZ" smtClean="0"/>
              <a:t>21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419266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AC5B8-CDE5-449C-B303-2B6C5A73361B}" type="slidenum">
              <a:rPr lang="en-NZ" smtClean="0"/>
              <a:t>22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201652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143000"/>
            <a:ext cx="7404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7AC5B8-CDE5-449C-B303-2B6C5A73361B}" type="slidenum">
              <a:rPr kumimoji="0" lang="en-N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N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8477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0190E-10F4-40E8-A048-6B0A85911BAA}" type="slidenum">
              <a:rPr lang="en-NZ" smtClean="0"/>
              <a:t>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02778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0190E-10F4-40E8-A048-6B0A85911BAA}" type="slidenum">
              <a:rPr lang="en-NZ" smtClean="0"/>
              <a:t>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713203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101BD-38B1-4007-B512-D03D20346D54}" type="slidenum">
              <a:rPr lang="en-NZ" smtClean="0"/>
              <a:pPr/>
              <a:t>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63230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101BD-38B1-4007-B512-D03D20346D54}" type="slidenum">
              <a:rPr lang="en-NZ" smtClean="0"/>
              <a:pPr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66971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101BD-38B1-4007-B512-D03D20346D54}" type="slidenum">
              <a:rPr lang="en-NZ" smtClean="0"/>
              <a:pPr/>
              <a:t>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41541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7101BD-38B1-4007-B512-D03D20346D54}" type="slidenum">
              <a:rPr lang="en-NZ" smtClean="0"/>
              <a:pPr/>
              <a:t>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63070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jpe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jpe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jpe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9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11110"/>
            <a:ext cx="21599525" cy="9010649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9942" y="3155395"/>
            <a:ext cx="13760017" cy="2160390"/>
          </a:xfrm>
        </p:spPr>
        <p:txBody>
          <a:bodyPr anchor="b">
            <a:noAutofit/>
          </a:bodyPr>
          <a:lstStyle>
            <a:lvl1pPr algn="r">
              <a:defRPr sz="7086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9942" y="5315782"/>
            <a:ext cx="13760017" cy="1439426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99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999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999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999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999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999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1998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7998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19E4-A766-4AF2-A7B3-4F41271863C2}" type="datetimeFigureOut">
              <a:rPr lang="en-NZ" smtClean="0"/>
              <a:t>25/04/2025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66A95-4FD2-4180-BC3A-12EDE01B24D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15624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9977" y="799959"/>
            <a:ext cx="15229982" cy="4466437"/>
          </a:xfrm>
        </p:spPr>
        <p:txBody>
          <a:bodyPr anchor="ctr">
            <a:normAutofit/>
          </a:bodyPr>
          <a:lstStyle>
            <a:lvl1pPr algn="l">
              <a:defRPr sz="5774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9977" y="5866366"/>
            <a:ext cx="15229982" cy="2061524"/>
          </a:xfrm>
        </p:spPr>
        <p:txBody>
          <a:bodyPr anchor="ctr">
            <a:normAutofit/>
          </a:bodyPr>
          <a:lstStyle>
            <a:lvl1pPr marL="0" indent="0" algn="l">
              <a:buNone/>
              <a:defRPr sz="2362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99984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2pPr>
            <a:lvl3pPr marL="11999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799951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4pPr>
            <a:lvl5pPr marL="2399934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5pPr>
            <a:lvl6pPr marL="2999918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6pPr>
            <a:lvl7pPr marL="3599901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7pPr>
            <a:lvl8pPr marL="4199885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8pPr>
            <a:lvl9pPr marL="4799868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19E4-A766-4AF2-A7B3-4F41271863C2}" type="datetimeFigureOut">
              <a:rPr lang="en-NZ" smtClean="0"/>
              <a:t>25/04/2025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66A95-4FD2-4180-BC3A-12EDE01B24D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3906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9965" y="799959"/>
            <a:ext cx="14339686" cy="3966463"/>
          </a:xfrm>
        </p:spPr>
        <p:txBody>
          <a:bodyPr anchor="ctr">
            <a:normAutofit/>
          </a:bodyPr>
          <a:lstStyle>
            <a:lvl1pPr algn="l">
              <a:defRPr sz="5774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20272" y="4766422"/>
            <a:ext cx="12799072" cy="499974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99984" indent="0">
              <a:buFontTx/>
              <a:buNone/>
              <a:defRPr/>
            </a:lvl2pPr>
            <a:lvl3pPr marL="1199967" indent="0">
              <a:buFontTx/>
              <a:buNone/>
              <a:defRPr/>
            </a:lvl3pPr>
            <a:lvl4pPr marL="1799951" indent="0">
              <a:buFontTx/>
              <a:buNone/>
              <a:defRPr/>
            </a:lvl4pPr>
            <a:lvl5pPr marL="2399934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9977" y="5866366"/>
            <a:ext cx="15229982" cy="2061524"/>
          </a:xfrm>
        </p:spPr>
        <p:txBody>
          <a:bodyPr anchor="ctr">
            <a:normAutofit/>
          </a:bodyPr>
          <a:lstStyle>
            <a:lvl1pPr marL="0" indent="0" algn="l">
              <a:buNone/>
              <a:defRPr sz="2362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99984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2pPr>
            <a:lvl3pPr marL="11999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799951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4pPr>
            <a:lvl5pPr marL="2399934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5pPr>
            <a:lvl6pPr marL="2999918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6pPr>
            <a:lvl7pPr marL="3599901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7pPr>
            <a:lvl8pPr marL="4199885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8pPr>
            <a:lvl9pPr marL="4799868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19E4-A766-4AF2-A7B3-4F41271863C2}" type="datetimeFigureOut">
              <a:rPr lang="en-NZ" smtClean="0"/>
              <a:t>25/04/2025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66A95-4FD2-4180-BC3A-12EDE01B24DB}" type="slidenum">
              <a:rPr lang="en-NZ" smtClean="0"/>
              <a:t>‹#›</a:t>
            </a:fld>
            <a:endParaRPr lang="en-NZ"/>
          </a:p>
        </p:txBody>
      </p:sp>
      <p:sp>
        <p:nvSpPr>
          <p:cNvPr id="24" name="TextBox 23"/>
          <p:cNvSpPr txBox="1"/>
          <p:nvPr/>
        </p:nvSpPr>
        <p:spPr>
          <a:xfrm>
            <a:off x="959985" y="1037188"/>
            <a:ext cx="1079976" cy="767383"/>
          </a:xfrm>
          <a:prstGeom prst="rect">
            <a:avLst/>
          </a:prstGeom>
        </p:spPr>
        <p:txBody>
          <a:bodyPr vert="horz" lIns="119994" tIns="59997" rIns="119994" bIns="59997" rtlCol="0" anchor="ctr">
            <a:noAutofit/>
          </a:bodyPr>
          <a:lstStyle/>
          <a:p>
            <a:pPr lvl="0"/>
            <a:r>
              <a:rPr lang="en-US" sz="10498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754988" y="3787937"/>
            <a:ext cx="1079976" cy="767383"/>
          </a:xfrm>
          <a:prstGeom prst="rect">
            <a:avLst/>
          </a:prstGeom>
        </p:spPr>
        <p:txBody>
          <a:bodyPr vert="horz" lIns="119994" tIns="59997" rIns="119994" bIns="59997" rtlCol="0" anchor="ctr">
            <a:noAutofit/>
          </a:bodyPr>
          <a:lstStyle/>
          <a:p>
            <a:pPr lvl="0"/>
            <a:r>
              <a:rPr lang="en-US" sz="10498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013263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9977" y="2535287"/>
            <a:ext cx="15229982" cy="3405941"/>
          </a:xfrm>
        </p:spPr>
        <p:txBody>
          <a:bodyPr anchor="b">
            <a:normAutofit/>
          </a:bodyPr>
          <a:lstStyle>
            <a:lvl1pPr algn="l">
              <a:defRPr sz="5774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9977" y="5941228"/>
            <a:ext cx="15229982" cy="1986662"/>
          </a:xfrm>
        </p:spPr>
        <p:txBody>
          <a:bodyPr anchor="t">
            <a:normAutofit/>
          </a:bodyPr>
          <a:lstStyle>
            <a:lvl1pPr marL="0" indent="0" algn="l">
              <a:buNone/>
              <a:defRPr sz="2362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99984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2pPr>
            <a:lvl3pPr marL="11999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799951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4pPr>
            <a:lvl5pPr marL="2399934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5pPr>
            <a:lvl6pPr marL="2999918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6pPr>
            <a:lvl7pPr marL="3599901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7pPr>
            <a:lvl8pPr marL="4199885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8pPr>
            <a:lvl9pPr marL="4799868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19E4-A766-4AF2-A7B3-4F41271863C2}" type="datetimeFigureOut">
              <a:rPr lang="en-NZ" smtClean="0"/>
              <a:t>25/04/2025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66A95-4FD2-4180-BC3A-12EDE01B24D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837902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9965" y="799959"/>
            <a:ext cx="14339686" cy="3966463"/>
          </a:xfrm>
        </p:spPr>
        <p:txBody>
          <a:bodyPr anchor="ctr">
            <a:normAutofit/>
          </a:bodyPr>
          <a:lstStyle>
            <a:lvl1pPr algn="l">
              <a:defRPr sz="5774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99972" y="5266397"/>
            <a:ext cx="15229984" cy="674831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99984" indent="0">
              <a:buFontTx/>
              <a:buNone/>
              <a:defRPr/>
            </a:lvl2pPr>
            <a:lvl3pPr marL="1199967" indent="0">
              <a:buFontTx/>
              <a:buNone/>
              <a:defRPr/>
            </a:lvl3pPr>
            <a:lvl4pPr marL="1799951" indent="0">
              <a:buFontTx/>
              <a:buNone/>
              <a:defRPr/>
            </a:lvl4pPr>
            <a:lvl5pPr marL="2399934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9977" y="5941228"/>
            <a:ext cx="15229982" cy="1986662"/>
          </a:xfrm>
        </p:spPr>
        <p:txBody>
          <a:bodyPr anchor="t">
            <a:normAutofit/>
          </a:bodyPr>
          <a:lstStyle>
            <a:lvl1pPr marL="0" indent="0" algn="l">
              <a:buNone/>
              <a:defRPr sz="236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99984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2pPr>
            <a:lvl3pPr marL="11999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799951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4pPr>
            <a:lvl5pPr marL="2399934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5pPr>
            <a:lvl6pPr marL="2999918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6pPr>
            <a:lvl7pPr marL="3599901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7pPr>
            <a:lvl8pPr marL="4199885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8pPr>
            <a:lvl9pPr marL="4799868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19E4-A766-4AF2-A7B3-4F41271863C2}" type="datetimeFigureOut">
              <a:rPr lang="en-NZ" smtClean="0"/>
              <a:t>25/04/2025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66A95-4FD2-4180-BC3A-12EDE01B24DB}" type="slidenum">
              <a:rPr lang="en-NZ" smtClean="0"/>
              <a:t>‹#›</a:t>
            </a:fld>
            <a:endParaRPr lang="en-NZ"/>
          </a:p>
        </p:txBody>
      </p:sp>
      <p:sp>
        <p:nvSpPr>
          <p:cNvPr id="24" name="TextBox 23"/>
          <p:cNvSpPr txBox="1"/>
          <p:nvPr/>
        </p:nvSpPr>
        <p:spPr>
          <a:xfrm>
            <a:off x="959985" y="1037188"/>
            <a:ext cx="1079976" cy="767383"/>
          </a:xfrm>
          <a:prstGeom prst="rect">
            <a:avLst/>
          </a:prstGeom>
        </p:spPr>
        <p:txBody>
          <a:bodyPr vert="horz" lIns="119994" tIns="59997" rIns="119994" bIns="59997" rtlCol="0" anchor="ctr">
            <a:noAutofit/>
          </a:bodyPr>
          <a:lstStyle/>
          <a:p>
            <a:pPr lvl="0"/>
            <a:r>
              <a:rPr lang="en-US" sz="10498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754988" y="3787937"/>
            <a:ext cx="1079976" cy="767383"/>
          </a:xfrm>
          <a:prstGeom prst="rect">
            <a:avLst/>
          </a:prstGeom>
        </p:spPr>
        <p:txBody>
          <a:bodyPr vert="horz" lIns="119994" tIns="59997" rIns="119994" bIns="59997" rtlCol="0" anchor="ctr">
            <a:noAutofit/>
          </a:bodyPr>
          <a:lstStyle/>
          <a:p>
            <a:pPr lvl="0"/>
            <a:r>
              <a:rPr lang="en-US" sz="10498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09788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972" y="799959"/>
            <a:ext cx="15214986" cy="3966463"/>
          </a:xfrm>
        </p:spPr>
        <p:txBody>
          <a:bodyPr anchor="ctr">
            <a:normAutofit/>
          </a:bodyPr>
          <a:lstStyle>
            <a:lvl1pPr algn="l">
              <a:defRPr sz="5774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99972" y="5266397"/>
            <a:ext cx="15229984" cy="674831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150">
                <a:solidFill>
                  <a:schemeClr val="accent1"/>
                </a:solidFill>
              </a:defRPr>
            </a:lvl1pPr>
            <a:lvl2pPr marL="599984" indent="0">
              <a:buFontTx/>
              <a:buNone/>
              <a:defRPr/>
            </a:lvl2pPr>
            <a:lvl3pPr marL="1199967" indent="0">
              <a:buFontTx/>
              <a:buNone/>
              <a:defRPr/>
            </a:lvl3pPr>
            <a:lvl4pPr marL="1799951" indent="0">
              <a:buFontTx/>
              <a:buNone/>
              <a:defRPr/>
            </a:lvl4pPr>
            <a:lvl5pPr marL="2399934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9977" y="5941228"/>
            <a:ext cx="15229982" cy="1986662"/>
          </a:xfrm>
        </p:spPr>
        <p:txBody>
          <a:bodyPr anchor="t">
            <a:normAutofit/>
          </a:bodyPr>
          <a:lstStyle>
            <a:lvl1pPr marL="0" indent="0" algn="l">
              <a:buNone/>
              <a:defRPr sz="236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99984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2pPr>
            <a:lvl3pPr marL="11999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799951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4pPr>
            <a:lvl5pPr marL="2399934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5pPr>
            <a:lvl6pPr marL="2999918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6pPr>
            <a:lvl7pPr marL="3599901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7pPr>
            <a:lvl8pPr marL="4199885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8pPr>
            <a:lvl9pPr marL="4799868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19E4-A766-4AF2-A7B3-4F41271863C2}" type="datetimeFigureOut">
              <a:rPr lang="en-NZ" smtClean="0"/>
              <a:t>25/04/2025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66A95-4FD2-4180-BC3A-12EDE01B24D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316740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19E4-A766-4AF2-A7B3-4F41271863C2}" type="datetimeFigureOut">
              <a:rPr lang="en-NZ" smtClean="0"/>
              <a:t>25/04/2025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66A95-4FD2-4180-BC3A-12EDE01B24D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673580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115646" y="799958"/>
            <a:ext cx="2311502" cy="6891314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99976" y="799959"/>
            <a:ext cx="12507865" cy="68913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19E4-A766-4AF2-A7B3-4F41271863C2}" type="datetimeFigureOut">
              <a:rPr lang="en-NZ" smtClean="0"/>
              <a:t>25/04/2025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66A95-4FD2-4180-BC3A-12EDE01B24D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559884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C0AEBB-8540-F342-BBFE-D3CCC604A34F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6219281" y="4559767"/>
            <a:ext cx="5252612" cy="435613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8E3DBA37-9DA0-BA48-B532-3AB51447EC55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0819400" y="4559767"/>
            <a:ext cx="5252612" cy="435613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7AAB393A-1F5C-E442-A7A3-B02BF5D7CD5F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6219281" y="87269"/>
            <a:ext cx="5252612" cy="435613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4CE4921A-6C97-5F4E-B119-FE7C24643357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0819400" y="87269"/>
            <a:ext cx="5252612" cy="435613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46501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</p:bldLst>
      </p:timing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. 2 Columns (beyond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9">
            <a:extLst>
              <a:ext uri="{FF2B5EF4-FFF2-40B4-BE49-F238E27FC236}">
                <a16:creationId xmlns:a16="http://schemas.microsoft.com/office/drawing/2014/main" id="{702366E8-231A-2940-B194-2FA2101C6B4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7008" y="526641"/>
            <a:ext cx="4229043" cy="648896"/>
          </a:xfrm>
          <a:prstGeom prst="rect">
            <a:avLst/>
          </a:prstGeom>
        </p:spPr>
        <p:txBody>
          <a:bodyPr wrap="none" bIns="0">
            <a:spAutoFit/>
          </a:bodyPr>
          <a:lstStyle>
            <a:lvl1pPr marL="0" indent="0">
              <a:lnSpc>
                <a:spcPts val="4724"/>
              </a:lnSpc>
              <a:spcBef>
                <a:spcPts val="0"/>
              </a:spcBef>
              <a:buNone/>
              <a:defRPr sz="4724" b="1" i="0">
                <a:solidFill>
                  <a:schemeClr val="accent1"/>
                </a:solidFill>
                <a:latin typeface="Montserrat SemiBold" pitchFamily="2" charset="77"/>
              </a:defRPr>
            </a:lvl1pPr>
          </a:lstStyle>
          <a:p>
            <a:pPr lvl="0"/>
            <a:r>
              <a:rPr lang="en-US"/>
              <a:t>Title first line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10AF03-A417-6B4D-8FCE-2910CE6A7E5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  <a:latin typeface="Montserrat" pitchFamily="2" charset="77"/>
              </a:defRPr>
            </a:lvl1pPr>
          </a:lstStyle>
          <a:p>
            <a:fld id="{1E058E89-9495-2348-A5A0-14BE2151856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1D2B8318-0BE5-403C-A43C-4C911BE054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67004" y="1194641"/>
            <a:ext cx="3459601" cy="50270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lnSpc>
                <a:spcPts val="3150"/>
              </a:lnSpc>
              <a:spcBef>
                <a:spcPts val="0"/>
              </a:spcBef>
              <a:buNone/>
              <a:defRPr sz="3150" b="0" i="0">
                <a:solidFill>
                  <a:schemeClr val="accent3"/>
                </a:solidFill>
                <a:latin typeface="Montserrat" pitchFamily="2" charset="77"/>
              </a:defRPr>
            </a:lvl1pPr>
          </a:lstStyle>
          <a:p>
            <a:pPr lvl="0"/>
            <a:r>
              <a:rPr lang="en-US"/>
              <a:t>Title second line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B45B0D-55D6-2E46-B7CB-D0062F27146F}"/>
              </a:ext>
            </a:extLst>
          </p:cNvPr>
          <p:cNvSpPr/>
          <p:nvPr userDrawn="1"/>
        </p:nvSpPr>
        <p:spPr>
          <a:xfrm>
            <a:off x="-3874538" y="406500"/>
            <a:ext cx="3103734" cy="8193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4724" b="1" i="0">
                <a:solidFill>
                  <a:schemeClr val="bg1">
                    <a:lumMod val="85000"/>
                  </a:schemeClr>
                </a:solidFill>
                <a:latin typeface="Montserrat SemiBold" pitchFamily="2" charset="77"/>
              </a:rPr>
              <a:t>Title 36pt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8A91484-BFC2-EB46-803B-692944C185DF}"/>
              </a:ext>
            </a:extLst>
          </p:cNvPr>
          <p:cNvSpPr/>
          <p:nvPr userDrawn="1"/>
        </p:nvSpPr>
        <p:spPr>
          <a:xfrm>
            <a:off x="-2845446" y="1123535"/>
            <a:ext cx="2082621" cy="577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3150" b="0" i="0">
                <a:solidFill>
                  <a:schemeClr val="bg1">
                    <a:lumMod val="85000"/>
                  </a:schemeClr>
                </a:solidFill>
                <a:latin typeface="Montserrat" pitchFamily="2" charset="77"/>
              </a:rPr>
              <a:t>Title 24pt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5BA382-EB5E-9148-B572-8B5A938B2196}"/>
              </a:ext>
            </a:extLst>
          </p:cNvPr>
          <p:cNvSpPr/>
          <p:nvPr userDrawn="1"/>
        </p:nvSpPr>
        <p:spPr>
          <a:xfrm>
            <a:off x="-2866285" y="1971694"/>
            <a:ext cx="2103460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en-US" sz="2100" b="0" i="0">
                <a:solidFill>
                  <a:schemeClr val="bg1">
                    <a:lumMod val="85000"/>
                  </a:schemeClr>
                </a:solidFill>
                <a:latin typeface="Montserrat" pitchFamily="2" charset="77"/>
              </a:rPr>
              <a:t>Body text 16pt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63A1F113-BC35-A946-8B9E-2EC8BFAA4FD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562192" y="1971896"/>
            <a:ext cx="9274039" cy="5983331"/>
          </a:xfrm>
        </p:spPr>
        <p:txBody>
          <a:bodyPr wrap="square" anchor="t">
            <a:noAutofit/>
          </a:bodyPr>
          <a:lstStyle>
            <a:lvl1pPr>
              <a:lnSpc>
                <a:spcPct val="114000"/>
              </a:lnSpc>
              <a:defRPr>
                <a:latin typeface="Montserrat" pitchFamily="2" charset="77"/>
              </a:defRPr>
            </a:lvl1pPr>
            <a:lvl2pPr>
              <a:lnSpc>
                <a:spcPct val="114000"/>
              </a:lnSpc>
              <a:defRPr sz="2100">
                <a:latin typeface="Montserrat" pitchFamily="2" charset="77"/>
              </a:defRPr>
            </a:lvl2pPr>
            <a:lvl3pPr>
              <a:lnSpc>
                <a:spcPct val="114000"/>
              </a:lnSpc>
              <a:defRPr sz="1837">
                <a:latin typeface="Montserrat" pitchFamily="2" charset="77"/>
              </a:defRPr>
            </a:lvl3pPr>
            <a:lvl4pPr>
              <a:lnSpc>
                <a:spcPct val="114000"/>
              </a:lnSpc>
              <a:defRPr sz="1575">
                <a:latin typeface="Montserrat" pitchFamily="2" charset="77"/>
              </a:defRPr>
            </a:lvl4pPr>
            <a:lvl5pPr>
              <a:lnSpc>
                <a:spcPct val="114000"/>
              </a:lnSpc>
              <a:defRPr sz="1444">
                <a:latin typeface="Montserrat" pitchFamily="2" charset="77"/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35AF5286-49FA-714C-99E8-BE8F187D61F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63296" y="1979280"/>
            <a:ext cx="9266363" cy="5983331"/>
          </a:xfrm>
        </p:spPr>
        <p:txBody>
          <a:bodyPr wrap="square">
            <a:noAutofit/>
          </a:bodyPr>
          <a:lstStyle>
            <a:lvl1pPr>
              <a:lnSpc>
                <a:spcPct val="114000"/>
              </a:lnSpc>
              <a:defRPr>
                <a:solidFill>
                  <a:srgbClr val="151515"/>
                </a:solidFill>
                <a:latin typeface="Montserrat" pitchFamily="2" charset="77"/>
              </a:defRPr>
            </a:lvl1pPr>
            <a:lvl2pPr>
              <a:lnSpc>
                <a:spcPct val="114000"/>
              </a:lnSpc>
              <a:defRPr sz="2100">
                <a:solidFill>
                  <a:srgbClr val="151515"/>
                </a:solidFill>
                <a:latin typeface="Montserrat" pitchFamily="2" charset="77"/>
              </a:defRPr>
            </a:lvl2pPr>
            <a:lvl3pPr>
              <a:lnSpc>
                <a:spcPct val="114000"/>
              </a:lnSpc>
              <a:defRPr sz="1837">
                <a:solidFill>
                  <a:srgbClr val="151515"/>
                </a:solidFill>
                <a:latin typeface="Montserrat" pitchFamily="2" charset="77"/>
              </a:defRPr>
            </a:lvl3pPr>
            <a:lvl4pPr>
              <a:lnSpc>
                <a:spcPct val="114000"/>
              </a:lnSpc>
              <a:defRPr sz="1575">
                <a:solidFill>
                  <a:srgbClr val="151515"/>
                </a:solidFill>
                <a:latin typeface="Montserrat" pitchFamily="2" charset="77"/>
              </a:defRPr>
            </a:lvl4pPr>
            <a:lvl5pPr>
              <a:lnSpc>
                <a:spcPct val="114000"/>
              </a:lnSpc>
              <a:defRPr sz="1444">
                <a:solidFill>
                  <a:srgbClr val="151515"/>
                </a:solidFill>
                <a:latin typeface="Montserrat" pitchFamily="2" charset="77"/>
              </a:defRPr>
            </a:lvl5pPr>
          </a:lstStyle>
          <a:p>
            <a:pPr lvl="0"/>
            <a:r>
              <a:rPr lang="en-US"/>
              <a:t>First level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15428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371">
          <p15:clr>
            <a:srgbClr val="FBAE40"/>
          </p15:clr>
        </p15:guide>
        <p15:guide id="4" orient="horz" pos="368">
          <p15:clr>
            <a:srgbClr val="FBAE40"/>
          </p15:clr>
        </p15:guide>
        <p15:guide id="5" pos="7311">
          <p15:clr>
            <a:srgbClr val="FBAE40"/>
          </p15:clr>
        </p15:guide>
        <p15:guide id="6" orient="horz" pos="3929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034977" y="3910269"/>
            <a:ext cx="16199644" cy="726994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724" spc="-66" baseline="0">
                <a:solidFill>
                  <a:srgbClr val="8DC8E8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034977" y="5199733"/>
            <a:ext cx="16199644" cy="44427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887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D32619-3819-428A-8565-629596C91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034978" y="768711"/>
            <a:ext cx="2420460" cy="38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44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19E4-A766-4AF2-A7B3-4F41271863C2}" type="datetimeFigureOut">
              <a:rPr lang="en-NZ" smtClean="0"/>
              <a:t>25/04/2025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66A95-4FD2-4180-BC3A-12EDE01B24D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997614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034977" y="3910269"/>
            <a:ext cx="16199644" cy="726994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724" spc="-66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962D3685-4435-423E-AC9A-86C3F6305A3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034978" y="768711"/>
            <a:ext cx="2420460" cy="383980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034977" y="5199733"/>
            <a:ext cx="16199644" cy="444274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887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41558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034977" y="1883237"/>
            <a:ext cx="19521134" cy="211647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21889576" y="-267629"/>
            <a:ext cx="746486" cy="2019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312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139508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38857" y="1882279"/>
            <a:ext cx="19520571" cy="2116477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99992" indent="0">
              <a:buNone/>
              <a:defRPr/>
            </a:lvl2pPr>
            <a:lvl3pPr marL="599984" indent="0">
              <a:buNone/>
              <a:defRPr/>
            </a:lvl3pPr>
            <a:lvl4pPr marL="899975" indent="0">
              <a:buNone/>
              <a:defRPr/>
            </a:lvl4pPr>
            <a:lvl5pPr marL="119996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977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034978" y="1883237"/>
            <a:ext cx="9233235" cy="21164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320064" y="1883237"/>
            <a:ext cx="9247297" cy="21164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21889576" y="-267629"/>
            <a:ext cx="746486" cy="2019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312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110813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175" y="599969"/>
            <a:ext cx="19520571" cy="72699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34977" y="1883237"/>
            <a:ext cx="9233797" cy="2164826"/>
          </a:xfrm>
        </p:spPr>
        <p:txBody>
          <a:bodyPr wrap="square">
            <a:spAutoFit/>
          </a:bodyPr>
          <a:lstStyle>
            <a:lvl1pPr marL="0" indent="0">
              <a:spcBef>
                <a:spcPts val="1606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674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335408" indent="0">
              <a:buFont typeface="Wingdings" panose="05000000000000000000" pitchFamily="2" charset="2"/>
              <a:buNone/>
              <a:defRPr sz="2625" b="0"/>
            </a:lvl2pPr>
            <a:lvl3pPr marL="591650" indent="0">
              <a:buFont typeface="Wingdings" panose="05000000000000000000" pitchFamily="2" charset="2"/>
              <a:buNone/>
              <a:tabLst/>
              <a:defRPr sz="2100" b="0"/>
            </a:lvl3pPr>
            <a:lvl4pPr marL="856226" indent="0">
              <a:buFont typeface="Wingdings" panose="05000000000000000000" pitchFamily="2" charset="2"/>
              <a:buNone/>
              <a:defRPr sz="1837" b="0"/>
            </a:lvl4pPr>
            <a:lvl5pPr marL="1120803" indent="0">
              <a:buFont typeface="Wingdings" panose="05000000000000000000" pitchFamily="2" charset="2"/>
              <a:buNone/>
              <a:tabLst/>
              <a:defRPr sz="183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1333321" y="1883237"/>
            <a:ext cx="9233797" cy="2164826"/>
          </a:xfrm>
        </p:spPr>
        <p:txBody>
          <a:bodyPr wrap="square">
            <a:spAutoFit/>
          </a:bodyPr>
          <a:lstStyle>
            <a:lvl1pPr marL="0" indent="0">
              <a:spcBef>
                <a:spcPts val="1606"/>
              </a:spcBef>
              <a:buClr>
                <a:schemeClr val="tx1"/>
              </a:buClr>
              <a:buFont typeface="Wingdings" panose="05000000000000000000" pitchFamily="2" charset="2"/>
              <a:buNone/>
              <a:defRPr sz="3674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335408" indent="0">
              <a:buFont typeface="Wingdings" panose="05000000000000000000" pitchFamily="2" charset="2"/>
              <a:buNone/>
              <a:defRPr sz="2625" b="0"/>
            </a:lvl2pPr>
            <a:lvl3pPr marL="591650" indent="0">
              <a:buFont typeface="Wingdings" panose="05000000000000000000" pitchFamily="2" charset="2"/>
              <a:buNone/>
              <a:tabLst/>
              <a:defRPr sz="2100" b="0"/>
            </a:lvl3pPr>
            <a:lvl4pPr marL="856226" indent="0">
              <a:buFont typeface="Wingdings" panose="05000000000000000000" pitchFamily="2" charset="2"/>
              <a:buNone/>
              <a:defRPr sz="1837" b="0"/>
            </a:lvl4pPr>
            <a:lvl5pPr marL="1120803" indent="0">
              <a:buFont typeface="Wingdings" panose="05000000000000000000" pitchFamily="2" charset="2"/>
              <a:buNone/>
              <a:tabLst/>
              <a:defRPr sz="1837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94486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175" y="599969"/>
            <a:ext cx="19520571" cy="726994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4977" y="1885321"/>
            <a:ext cx="9247297" cy="56543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7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34977" y="2735277"/>
            <a:ext cx="9247297" cy="2116360"/>
          </a:xfrm>
        </p:spPr>
        <p:txBody>
          <a:bodyPr>
            <a:spAutoFit/>
          </a:bodyPr>
          <a:lstStyle>
            <a:lvl1pPr marL="224994" indent="-224994">
              <a:defRPr lang="en-US" sz="3150" dirty="0"/>
            </a:lvl1pPr>
            <a:lvl2pPr marL="449988" indent="-224994">
              <a:defRPr lang="en-US" dirty="0"/>
            </a:lvl2pPr>
            <a:lvl3pPr marL="674982" indent="-224994">
              <a:defRPr lang="en-US" dirty="0"/>
            </a:lvl3pPr>
            <a:lvl4pPr marL="874976" indent="-199995">
              <a:defRPr lang="en-US" dirty="0"/>
            </a:lvl4pPr>
            <a:lvl5pPr marL="1041638" indent="-15832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334126" y="1885321"/>
            <a:ext cx="9247297" cy="56543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7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334126" y="2735277"/>
            <a:ext cx="9247297" cy="2116360"/>
          </a:xfrm>
        </p:spPr>
        <p:txBody>
          <a:bodyPr>
            <a:spAutoFit/>
          </a:bodyPr>
          <a:lstStyle>
            <a:lvl1pPr marL="224994" indent="-224994">
              <a:defRPr lang="en-US" sz="3150" dirty="0"/>
            </a:lvl1pPr>
            <a:lvl2pPr marL="449988" indent="-224994">
              <a:defRPr lang="en-US" dirty="0"/>
            </a:lvl2pPr>
            <a:lvl3pPr marL="674982" indent="-224994">
              <a:defRPr lang="en-US" dirty="0"/>
            </a:lvl3pPr>
            <a:lvl4pPr marL="899975" indent="-179162">
              <a:defRPr lang="en-US" dirty="0"/>
            </a:lvl4pPr>
            <a:lvl5pPr marL="1041638" indent="-15832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48304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175" y="599969"/>
            <a:ext cx="19520571" cy="726994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4977" y="1885321"/>
            <a:ext cx="9247297" cy="56543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7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43417" y="2731110"/>
            <a:ext cx="9238858" cy="2035814"/>
          </a:xfrm>
        </p:spPr>
        <p:txBody>
          <a:bodyPr/>
          <a:lstStyle>
            <a:lvl1pPr>
              <a:defRPr sz="315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334126" y="1885321"/>
            <a:ext cx="9247297" cy="56543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367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328504" y="2731110"/>
            <a:ext cx="9238858" cy="2035814"/>
          </a:xfrm>
        </p:spPr>
        <p:txBody>
          <a:bodyPr/>
          <a:lstStyle>
            <a:lvl1pPr>
              <a:defRPr sz="315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389212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175" y="599969"/>
            <a:ext cx="19520571" cy="726994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6779" y="1887403"/>
            <a:ext cx="5783273" cy="44428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87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36779" y="3137339"/>
            <a:ext cx="5783273" cy="1906484"/>
          </a:xfrm>
        </p:spPr>
        <p:txBody>
          <a:bodyPr wrap="square">
            <a:spAutoFit/>
          </a:bodyPr>
          <a:lstStyle>
            <a:lvl1pPr marL="231244" indent="-231244">
              <a:defRPr lang="en-US" sz="2625" dirty="0"/>
            </a:lvl1pPr>
            <a:lvl2pPr marL="422906" indent="-197912">
              <a:defRPr lang="en-US" sz="2362" dirty="0"/>
            </a:lvl2pPr>
            <a:lvl3pPr marL="612483" indent="-181246">
              <a:defRPr lang="en-US" dirty="0"/>
            </a:lvl3pPr>
            <a:lvl4pPr marL="781229" indent="-168746">
              <a:defRPr lang="en-US" dirty="0"/>
            </a:lvl4pPr>
            <a:lvl5pPr marL="960391" indent="-16041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908126" y="1887403"/>
            <a:ext cx="5783273" cy="44428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87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908126" y="3128626"/>
            <a:ext cx="5783273" cy="1906484"/>
          </a:xfrm>
        </p:spPr>
        <p:txBody>
          <a:bodyPr wrap="square">
            <a:spAutoFit/>
          </a:bodyPr>
          <a:lstStyle>
            <a:lvl1pPr marL="231244" indent="-231244">
              <a:defRPr lang="en-US" sz="2625" dirty="0"/>
            </a:lvl1pPr>
            <a:lvl2pPr marL="522903" indent="-222911">
              <a:defRPr lang="en-US" sz="2362" dirty="0"/>
            </a:lvl2pPr>
            <a:lvl3pPr marL="729147" indent="-206245">
              <a:defRPr lang="en-US" dirty="0"/>
            </a:lvl3pPr>
            <a:lvl4pPr marL="899975" indent="-179162">
              <a:defRPr lang="en-US" dirty="0"/>
            </a:lvl4pPr>
            <a:lvl5pPr marL="1049971" indent="-14582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779473" y="1887403"/>
            <a:ext cx="5783273" cy="44428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87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4779473" y="3137339"/>
            <a:ext cx="5783273" cy="1906484"/>
          </a:xfrm>
        </p:spPr>
        <p:txBody>
          <a:bodyPr wrap="square">
            <a:spAutoFit/>
          </a:bodyPr>
          <a:lstStyle>
            <a:lvl1pPr marL="231244" indent="-231244">
              <a:defRPr lang="en-US" sz="2625" dirty="0"/>
            </a:lvl1pPr>
            <a:lvl2pPr marL="522903" indent="-222911">
              <a:defRPr lang="en-US" sz="2362" dirty="0"/>
            </a:lvl2pPr>
            <a:lvl3pPr marL="729147" indent="-206245">
              <a:defRPr lang="en-US" dirty="0"/>
            </a:lvl3pPr>
            <a:lvl4pPr marL="899975" indent="-179162">
              <a:defRPr lang="en-US" dirty="0"/>
            </a:lvl4pPr>
            <a:lvl5pPr marL="1049971" indent="-14582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75694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175" y="599969"/>
            <a:ext cx="19520571" cy="726994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4978" y="1887404"/>
            <a:ext cx="4485840" cy="80777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625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34978" y="2996061"/>
            <a:ext cx="4485840" cy="1817613"/>
          </a:xfrm>
        </p:spPr>
        <p:txBody>
          <a:bodyPr wrap="square">
            <a:spAutoFit/>
          </a:bodyPr>
          <a:lstStyle>
            <a:lvl1pPr marL="185412" indent="-185412">
              <a:defRPr lang="en-US" sz="2362" dirty="0"/>
            </a:lvl1pPr>
            <a:lvl2pPr marL="374990" indent="-164579">
              <a:defRPr lang="en-US" sz="2100" dirty="0"/>
            </a:lvl2pPr>
            <a:lvl3pPr marL="574984" indent="-174995">
              <a:defRPr lang="en-US" dirty="0"/>
            </a:lvl3pPr>
            <a:lvl4pPr marL="743730" indent="-149996">
              <a:defRPr lang="en-US" dirty="0"/>
            </a:lvl4pPr>
            <a:lvl5pPr marL="899975" indent="-143747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46742" y="1887404"/>
            <a:ext cx="4488651" cy="80777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625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46743" y="2987347"/>
            <a:ext cx="4485840" cy="1817613"/>
          </a:xfrm>
        </p:spPr>
        <p:txBody>
          <a:bodyPr wrap="square">
            <a:spAutoFit/>
          </a:bodyPr>
          <a:lstStyle>
            <a:lvl1pPr marL="185412" indent="-185412">
              <a:defRPr lang="en-US" sz="2362" dirty="0"/>
            </a:lvl1pPr>
            <a:lvl2pPr marL="374990" indent="-164579">
              <a:defRPr lang="en-US" sz="2100" dirty="0"/>
            </a:lvl2pPr>
            <a:lvl3pPr marL="574984" indent="-174995">
              <a:defRPr lang="en-US" dirty="0"/>
            </a:lvl3pPr>
            <a:lvl4pPr marL="743730" indent="-149996">
              <a:defRPr lang="en-US" dirty="0"/>
            </a:lvl4pPr>
            <a:lvl5pPr marL="899975" indent="-143747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062331" y="1887404"/>
            <a:ext cx="4485840" cy="80777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625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062331" y="2996061"/>
            <a:ext cx="4485840" cy="1817613"/>
          </a:xfrm>
        </p:spPr>
        <p:txBody>
          <a:bodyPr wrap="square">
            <a:spAutoFit/>
          </a:bodyPr>
          <a:lstStyle>
            <a:lvl1pPr marL="185412" indent="-185412">
              <a:defRPr lang="en-US" sz="2362" dirty="0"/>
            </a:lvl1pPr>
            <a:lvl2pPr marL="374990" indent="-164579">
              <a:defRPr lang="en-US" sz="2100" dirty="0"/>
            </a:lvl2pPr>
            <a:lvl3pPr marL="574984" indent="-174995">
              <a:defRPr lang="en-US" dirty="0"/>
            </a:lvl3pPr>
            <a:lvl4pPr marL="743730" indent="-149996">
              <a:defRPr lang="en-US" dirty="0"/>
            </a:lvl4pPr>
            <a:lvl5pPr marL="899975" indent="-143747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074095" y="1887404"/>
            <a:ext cx="4488651" cy="80777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625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6074095" y="2987347"/>
            <a:ext cx="4485840" cy="1817613"/>
          </a:xfrm>
        </p:spPr>
        <p:txBody>
          <a:bodyPr wrap="square">
            <a:spAutoFit/>
          </a:bodyPr>
          <a:lstStyle>
            <a:lvl1pPr marL="185412" indent="-185412">
              <a:defRPr lang="en-US" sz="2362" dirty="0"/>
            </a:lvl1pPr>
            <a:lvl2pPr marL="374990" indent="-164579">
              <a:defRPr lang="en-US" sz="2100" dirty="0"/>
            </a:lvl2pPr>
            <a:lvl3pPr marL="574984" indent="-174995">
              <a:defRPr lang="en-US" dirty="0"/>
            </a:lvl3pPr>
            <a:lvl4pPr marL="743730" indent="-149996">
              <a:defRPr lang="en-US" dirty="0"/>
            </a:lvl4pPr>
            <a:lvl5pPr marL="899975" indent="-143747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01067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175" y="599969"/>
            <a:ext cx="19520571" cy="726994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34977" y="1887404"/>
            <a:ext cx="3482923" cy="323165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1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34977" y="2996061"/>
            <a:ext cx="3482923" cy="1563057"/>
          </a:xfrm>
        </p:spPr>
        <p:txBody>
          <a:bodyPr wrap="square">
            <a:spAutoFit/>
          </a:bodyPr>
          <a:lstStyle>
            <a:lvl1pPr marL="185412" indent="-185412">
              <a:defRPr lang="en-US" sz="1968" dirty="0"/>
            </a:lvl1pPr>
            <a:lvl2pPr marL="374990" indent="-164579">
              <a:defRPr lang="en-US" sz="1837" dirty="0"/>
            </a:lvl2pPr>
            <a:lvl3pPr marL="574984" indent="-174995">
              <a:defRPr lang="en-US" sz="1837" dirty="0"/>
            </a:lvl3pPr>
            <a:lvl4pPr marL="743730" indent="-149996">
              <a:defRPr lang="en-US" sz="1575" dirty="0"/>
            </a:lvl4pPr>
            <a:lvl5pPr marL="899975" indent="-143747">
              <a:defRPr lang="en-US" sz="1575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47343" y="1887404"/>
            <a:ext cx="3482923" cy="323165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1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047343" y="2987347"/>
            <a:ext cx="3482923" cy="1563057"/>
          </a:xfrm>
        </p:spPr>
        <p:txBody>
          <a:bodyPr wrap="square">
            <a:spAutoFit/>
          </a:bodyPr>
          <a:lstStyle>
            <a:lvl1pPr marL="185412" indent="-185412">
              <a:defRPr lang="en-US" sz="1968" dirty="0"/>
            </a:lvl1pPr>
            <a:lvl2pPr marL="374990" indent="-164579">
              <a:defRPr lang="en-US" sz="1837" dirty="0"/>
            </a:lvl2pPr>
            <a:lvl3pPr marL="574984" indent="-174995">
              <a:defRPr lang="en-US" sz="1837" dirty="0"/>
            </a:lvl3pPr>
            <a:lvl4pPr marL="743730" indent="-149996">
              <a:defRPr lang="en-US" sz="1575" dirty="0"/>
            </a:lvl4pPr>
            <a:lvl5pPr marL="899975" indent="-143747">
              <a:defRPr lang="en-US" sz="1575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059708" y="1887404"/>
            <a:ext cx="3482923" cy="323165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1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059708" y="2996061"/>
            <a:ext cx="3482923" cy="1563057"/>
          </a:xfrm>
        </p:spPr>
        <p:txBody>
          <a:bodyPr wrap="square">
            <a:spAutoFit/>
          </a:bodyPr>
          <a:lstStyle>
            <a:lvl1pPr marL="185412" indent="-185412">
              <a:defRPr lang="en-US" sz="1968" dirty="0"/>
            </a:lvl1pPr>
            <a:lvl2pPr marL="374990" indent="-164579">
              <a:defRPr lang="en-US" sz="1837" dirty="0"/>
            </a:lvl2pPr>
            <a:lvl3pPr marL="574984" indent="-174995">
              <a:defRPr lang="en-US" sz="1837" dirty="0"/>
            </a:lvl3pPr>
            <a:lvl4pPr marL="743730" indent="-149996">
              <a:defRPr lang="en-US" sz="1575" dirty="0"/>
            </a:lvl4pPr>
            <a:lvl5pPr marL="899975" indent="-143747">
              <a:defRPr lang="en-US" sz="1575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072073" y="1887404"/>
            <a:ext cx="3482923" cy="323165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1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3072073" y="2987347"/>
            <a:ext cx="3482923" cy="1563057"/>
          </a:xfrm>
        </p:spPr>
        <p:txBody>
          <a:bodyPr wrap="square">
            <a:spAutoFit/>
          </a:bodyPr>
          <a:lstStyle>
            <a:lvl1pPr marL="185412" indent="-185412">
              <a:defRPr lang="en-US" sz="1968" dirty="0"/>
            </a:lvl1pPr>
            <a:lvl2pPr marL="374990" indent="-164579">
              <a:defRPr lang="en-US" sz="1837" dirty="0"/>
            </a:lvl2pPr>
            <a:lvl3pPr marL="574984" indent="-174995">
              <a:defRPr lang="en-US" sz="1837" dirty="0"/>
            </a:lvl3pPr>
            <a:lvl4pPr marL="743730" indent="-149996">
              <a:defRPr lang="en-US" sz="1575" dirty="0"/>
            </a:lvl4pPr>
            <a:lvl5pPr marL="899975" indent="-143747">
              <a:defRPr lang="en-US" sz="1575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7084438" y="1887404"/>
            <a:ext cx="3482923" cy="323165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1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7084438" y="2987347"/>
            <a:ext cx="3482923" cy="1563057"/>
          </a:xfrm>
        </p:spPr>
        <p:txBody>
          <a:bodyPr wrap="square">
            <a:spAutoFit/>
          </a:bodyPr>
          <a:lstStyle>
            <a:lvl1pPr marL="185412" indent="-185412">
              <a:defRPr lang="en-US" sz="1968" dirty="0"/>
            </a:lvl1pPr>
            <a:lvl2pPr marL="374990" indent="-164579">
              <a:defRPr lang="en-US" sz="1837" dirty="0"/>
            </a:lvl2pPr>
            <a:lvl3pPr marL="574984" indent="-174995">
              <a:defRPr lang="en-US" sz="1837" dirty="0"/>
            </a:lvl3pPr>
            <a:lvl4pPr marL="743730" indent="-149996">
              <a:defRPr lang="en-US" sz="1575" dirty="0"/>
            </a:lvl4pPr>
            <a:lvl5pPr marL="899975" indent="-143747">
              <a:defRPr lang="en-US" sz="1575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807147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9977" y="3544264"/>
            <a:ext cx="15229982" cy="2396965"/>
          </a:xfrm>
        </p:spPr>
        <p:txBody>
          <a:bodyPr anchor="b"/>
          <a:lstStyle>
            <a:lvl1pPr algn="l">
              <a:defRPr sz="5249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9977" y="5941228"/>
            <a:ext cx="15229982" cy="1129076"/>
          </a:xfrm>
        </p:spPr>
        <p:txBody>
          <a:bodyPr anchor="t"/>
          <a:lstStyle>
            <a:lvl1pPr marL="0" indent="0" algn="l">
              <a:buNone/>
              <a:defRPr sz="262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99984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2pPr>
            <a:lvl3pPr marL="11999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799951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4pPr>
            <a:lvl5pPr marL="2399934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5pPr>
            <a:lvl6pPr marL="2999918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6pPr>
            <a:lvl7pPr marL="3599901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7pPr>
            <a:lvl8pPr marL="4199885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8pPr>
            <a:lvl9pPr marL="4799868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19E4-A766-4AF2-A7B3-4F41271863C2}" type="datetimeFigureOut">
              <a:rPr lang="en-NZ" smtClean="0"/>
              <a:t>25/04/2025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66A95-4FD2-4180-BC3A-12EDE01B24D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114991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08265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177" y="3772775"/>
            <a:ext cx="7312679" cy="1453988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43678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978" y="599969"/>
            <a:ext cx="9758795" cy="468590"/>
          </a:xfrm>
        </p:spPr>
        <p:txBody>
          <a:bodyPr tIns="64008"/>
          <a:lstStyle>
            <a:lvl1pPr>
              <a:defRPr sz="2625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944212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2175" y="3372794"/>
            <a:ext cx="7367015" cy="726994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34978" y="4639579"/>
            <a:ext cx="7374213" cy="444289"/>
          </a:xfrm>
        </p:spPr>
        <p:txBody>
          <a:bodyPr/>
          <a:lstStyle>
            <a:lvl1pPr marL="0" indent="0">
              <a:buNone/>
              <a:defRPr sz="2887">
                <a:latin typeface="+mn-lt"/>
              </a:defRPr>
            </a:lvl1pPr>
            <a:lvl2pPr marL="299992" indent="0">
              <a:buNone/>
              <a:defRPr/>
            </a:lvl2pPr>
            <a:lvl3pPr marL="599984" indent="0">
              <a:buNone/>
              <a:defRPr/>
            </a:lvl3pPr>
            <a:lvl4pPr marL="868727" indent="0">
              <a:buNone/>
              <a:defRPr/>
            </a:lvl4pPr>
            <a:lvl5pPr marL="1122887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9449792" y="0"/>
            <a:ext cx="12149733" cy="8999538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837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21889576" y="-267629"/>
            <a:ext cx="746486" cy="2019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312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737503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175" y="3770692"/>
            <a:ext cx="7369828" cy="145398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9449792" y="0"/>
            <a:ext cx="12149733" cy="8999538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837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21889576" y="-267629"/>
            <a:ext cx="746486" cy="2019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312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62409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2176" y="3910217"/>
            <a:ext cx="7375453" cy="1130822"/>
          </a:xfrm>
        </p:spPr>
        <p:txBody>
          <a:bodyPr anchor="t"/>
          <a:lstStyle>
            <a:lvl1pPr>
              <a:defRPr sz="3674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9449792" y="0"/>
            <a:ext cx="12149733" cy="8999538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837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21889576" y="-267629"/>
            <a:ext cx="746486" cy="2019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312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33047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21599525" cy="8999538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837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4799754"/>
            <a:ext cx="21599525" cy="4199784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4724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21889576" y="-267629"/>
            <a:ext cx="746486" cy="2019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312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107598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21599525" cy="8999538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837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5" y="0"/>
            <a:ext cx="10043779" cy="8999538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4724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21889576" y="-267629"/>
            <a:ext cx="746486" cy="2019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312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477580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21599525" cy="8999538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837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11555746" y="0"/>
            <a:ext cx="10043779" cy="8999538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4724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21889576" y="-267629"/>
            <a:ext cx="746486" cy="2019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312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811995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175" y="7133660"/>
            <a:ext cx="19520571" cy="72699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21599525" cy="5999692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837" b="1" dirty="0">
                <a:solidFill>
                  <a:srgbClr val="000000"/>
                </a:solidFill>
              </a:defRPr>
            </a:lvl1pPr>
          </a:lstStyle>
          <a:p>
            <a:pPr marL="299992" lvl="0" indent="-299992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21889576" y="-267629"/>
            <a:ext cx="746486" cy="2019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312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720683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99976" y="2835273"/>
            <a:ext cx="7412497" cy="5092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17465" y="2835273"/>
            <a:ext cx="7412496" cy="50926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19E4-A766-4AF2-A7B3-4F41271863C2}" type="datetimeFigureOut">
              <a:rPr lang="en-NZ" smtClean="0"/>
              <a:t>25/04/2025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66A95-4FD2-4180-BC3A-12EDE01B24D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050998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175" y="1136801"/>
            <a:ext cx="19520571" cy="72699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4218" y="2999846"/>
            <a:ext cx="21599525" cy="5999692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837" b="1" dirty="0">
                <a:solidFill>
                  <a:srgbClr val="000000"/>
                </a:solidFill>
              </a:defRPr>
            </a:lvl1pPr>
          </a:lstStyle>
          <a:p>
            <a:pPr marL="299992" lvl="0" indent="-299992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21889576" y="-267629"/>
            <a:ext cx="746486" cy="2019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312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755388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175" y="599969"/>
            <a:ext cx="19520571" cy="72699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4975" y="7466284"/>
            <a:ext cx="9509191" cy="36349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362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032164" y="2658197"/>
            <a:ext cx="9509191" cy="4559766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312" b="1" dirty="0">
                <a:solidFill>
                  <a:srgbClr val="000000"/>
                </a:solidFill>
              </a:defRPr>
            </a:lvl1pPr>
          </a:lstStyle>
          <a:p>
            <a:pPr marL="299992" lvl="0" indent="-299992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058170" y="7466284"/>
            <a:ext cx="9509191" cy="36349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362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11053555" y="2658197"/>
            <a:ext cx="9509191" cy="4559766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312" b="1" dirty="0">
                <a:solidFill>
                  <a:srgbClr val="000000"/>
                </a:solidFill>
              </a:defRPr>
            </a:lvl1pPr>
          </a:lstStyle>
          <a:p>
            <a:pPr marL="299992" lvl="0" indent="-299992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21889576" y="-267629"/>
            <a:ext cx="746486" cy="2019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312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029116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175" y="599969"/>
            <a:ext cx="19520571" cy="72699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2167" y="7466284"/>
            <a:ext cx="6156426" cy="36349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362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032164" y="2658197"/>
            <a:ext cx="6155865" cy="4559766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21831" y="7466284"/>
            <a:ext cx="6156426" cy="36349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362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7721830" y="2658197"/>
            <a:ext cx="6155865" cy="4559766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4410936" y="7466284"/>
            <a:ext cx="6156426" cy="36349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362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14406881" y="2658197"/>
            <a:ext cx="6155865" cy="4559766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21889576" y="-267629"/>
            <a:ext cx="746486" cy="2019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312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310723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175" y="599969"/>
            <a:ext cx="19520571" cy="72699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2166" y="6238444"/>
            <a:ext cx="4487301" cy="36349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362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032164" y="2658197"/>
            <a:ext cx="4487301" cy="3323829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787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48129" y="6238444"/>
            <a:ext cx="4487301" cy="36349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362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048129" y="2658197"/>
            <a:ext cx="4487301" cy="3323829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787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064095" y="6238444"/>
            <a:ext cx="4487301" cy="36349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362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11064095" y="2658197"/>
            <a:ext cx="4487301" cy="3323829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787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6080060" y="6238444"/>
            <a:ext cx="4487301" cy="36349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362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16075445" y="2658197"/>
            <a:ext cx="4487301" cy="3323829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787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21889576" y="-267629"/>
            <a:ext cx="746486" cy="2019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312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559197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175" y="1137176"/>
            <a:ext cx="19520571" cy="72699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6777" y="6999641"/>
            <a:ext cx="8666809" cy="3634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362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999846"/>
            <a:ext cx="10740364" cy="3683811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1895939" y="6999641"/>
            <a:ext cx="8666809" cy="3634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362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10859161" y="2999846"/>
            <a:ext cx="10740364" cy="3683811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CE10F07-B8D9-4B69-A567-8BEDE6973D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21889576" y="-267629"/>
            <a:ext cx="746486" cy="2019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312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299556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175" y="1137175"/>
            <a:ext cx="19520571" cy="72699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6777" y="6299677"/>
            <a:ext cx="5054289" cy="3634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362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999846"/>
            <a:ext cx="7127843" cy="2999846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787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72618" y="6298114"/>
            <a:ext cx="5054289" cy="3634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362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7235841" y="2999846"/>
            <a:ext cx="7127843" cy="2999846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787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5508459" y="6298115"/>
            <a:ext cx="5054289" cy="3634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362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14471682" y="2999846"/>
            <a:ext cx="7127843" cy="2999846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787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21889576" y="-267629"/>
            <a:ext cx="746486" cy="2019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312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522563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175" y="1137176"/>
            <a:ext cx="19520571" cy="72699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6777" y="6299677"/>
            <a:ext cx="3239929" cy="72699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362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999846"/>
            <a:ext cx="5313483" cy="2999846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787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65458" y="6298114"/>
            <a:ext cx="3239929" cy="72699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362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5428681" y="2999846"/>
            <a:ext cx="5313483" cy="2999846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787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894138" y="6298115"/>
            <a:ext cx="3239929" cy="72699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362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10857361" y="2999846"/>
            <a:ext cx="5313483" cy="2999846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787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7322819" y="6298114"/>
            <a:ext cx="3239929" cy="72699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362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16286042" y="2999846"/>
            <a:ext cx="5313483" cy="2999846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787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21889576" y="-267629"/>
            <a:ext cx="746486" cy="2019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312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257062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175" y="1137176"/>
            <a:ext cx="19520571" cy="72699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18389" y="6299677"/>
            <a:ext cx="3191330" cy="72699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362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999846"/>
            <a:ext cx="4228107" cy="2999846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787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861243" y="6298114"/>
            <a:ext cx="3191330" cy="72699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362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42855" y="2999846"/>
            <a:ext cx="4228107" cy="2999846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787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204098" y="6298115"/>
            <a:ext cx="3191330" cy="72699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362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685709" y="2999846"/>
            <a:ext cx="4228107" cy="2999846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787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546952" y="6298114"/>
            <a:ext cx="3191330" cy="72699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362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13028563" y="2999846"/>
            <a:ext cx="4228107" cy="2999846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787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7889806" y="6298114"/>
            <a:ext cx="3191330" cy="72699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362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17371418" y="2999846"/>
            <a:ext cx="4228107" cy="2999846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787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21889576" y="-267629"/>
            <a:ext cx="746486" cy="2019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312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464425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175" y="1141341"/>
            <a:ext cx="19520571" cy="72699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3610384" y="2999846"/>
            <a:ext cx="4098510" cy="3035844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787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10384" y="6299677"/>
            <a:ext cx="4098510" cy="3634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362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8750508" y="2999846"/>
            <a:ext cx="4098510" cy="3035844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787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750508" y="6299677"/>
            <a:ext cx="4098510" cy="3634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362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13890633" y="2999846"/>
            <a:ext cx="4098510" cy="3035844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787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890633" y="6299677"/>
            <a:ext cx="4098510" cy="3634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362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21889576" y="-267629"/>
            <a:ext cx="746486" cy="2019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312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389422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175" y="1133527"/>
            <a:ext cx="19520571" cy="72699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1034977" y="2999846"/>
            <a:ext cx="4098510" cy="3035844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787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4977" y="6299677"/>
            <a:ext cx="4098510" cy="3634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362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6178063" y="2999846"/>
            <a:ext cx="4098510" cy="3035844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787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178063" y="6299677"/>
            <a:ext cx="4098510" cy="3634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362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11321149" y="2999846"/>
            <a:ext cx="4098510" cy="3035844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787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321149" y="6299677"/>
            <a:ext cx="4098510" cy="3634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362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16464236" y="2999846"/>
            <a:ext cx="4098510" cy="3035844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787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6464236" y="6299677"/>
            <a:ext cx="4098510" cy="3634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362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21889576" y="-267629"/>
            <a:ext cx="746486" cy="2019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312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080851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7160" y="2835790"/>
            <a:ext cx="7415311" cy="756211"/>
          </a:xfrm>
        </p:spPr>
        <p:txBody>
          <a:bodyPr anchor="b">
            <a:noAutofit/>
          </a:bodyPr>
          <a:lstStyle>
            <a:lvl1pPr marL="0" indent="0">
              <a:buNone/>
              <a:defRPr sz="3150" b="0"/>
            </a:lvl1pPr>
            <a:lvl2pPr marL="599984" indent="0">
              <a:buNone/>
              <a:defRPr sz="2625" b="1"/>
            </a:lvl2pPr>
            <a:lvl3pPr marL="1199967" indent="0">
              <a:buNone/>
              <a:defRPr sz="2362" b="1"/>
            </a:lvl3pPr>
            <a:lvl4pPr marL="1799951" indent="0">
              <a:buNone/>
              <a:defRPr sz="2100" b="1"/>
            </a:lvl4pPr>
            <a:lvl5pPr marL="2399934" indent="0">
              <a:buNone/>
              <a:defRPr sz="2100" b="1"/>
            </a:lvl5pPr>
            <a:lvl6pPr marL="2999918" indent="0">
              <a:buNone/>
              <a:defRPr sz="2100" b="1"/>
            </a:lvl6pPr>
            <a:lvl7pPr marL="3599901" indent="0">
              <a:buNone/>
              <a:defRPr sz="2100" b="1"/>
            </a:lvl7pPr>
            <a:lvl8pPr marL="4199885" indent="0">
              <a:buNone/>
              <a:defRPr sz="2100" b="1"/>
            </a:lvl8pPr>
            <a:lvl9pPr marL="4799868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97160" y="3592001"/>
            <a:ext cx="7415311" cy="433588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014653" y="2835790"/>
            <a:ext cx="7415302" cy="756211"/>
          </a:xfrm>
        </p:spPr>
        <p:txBody>
          <a:bodyPr anchor="b">
            <a:noAutofit/>
          </a:bodyPr>
          <a:lstStyle>
            <a:lvl1pPr marL="0" indent="0">
              <a:buNone/>
              <a:defRPr sz="3150" b="0"/>
            </a:lvl1pPr>
            <a:lvl2pPr marL="599984" indent="0">
              <a:buNone/>
              <a:defRPr sz="2625" b="1"/>
            </a:lvl2pPr>
            <a:lvl3pPr marL="1199967" indent="0">
              <a:buNone/>
              <a:defRPr sz="2362" b="1"/>
            </a:lvl3pPr>
            <a:lvl4pPr marL="1799951" indent="0">
              <a:buNone/>
              <a:defRPr sz="2100" b="1"/>
            </a:lvl4pPr>
            <a:lvl5pPr marL="2399934" indent="0">
              <a:buNone/>
              <a:defRPr sz="2100" b="1"/>
            </a:lvl5pPr>
            <a:lvl6pPr marL="2999918" indent="0">
              <a:buNone/>
              <a:defRPr sz="2100" b="1"/>
            </a:lvl6pPr>
            <a:lvl7pPr marL="3599901" indent="0">
              <a:buNone/>
              <a:defRPr sz="2100" b="1"/>
            </a:lvl7pPr>
            <a:lvl8pPr marL="4199885" indent="0">
              <a:buNone/>
              <a:defRPr sz="2100" b="1"/>
            </a:lvl8pPr>
            <a:lvl9pPr marL="4799868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014656" y="3592001"/>
            <a:ext cx="7415300" cy="433588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19E4-A766-4AF2-A7B3-4F41271863C2}" type="datetimeFigureOut">
              <a:rPr lang="en-NZ" smtClean="0"/>
              <a:t>25/04/2025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66A95-4FD2-4180-BC3A-12EDE01B24D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128607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175" y="1133527"/>
            <a:ext cx="19520571" cy="72699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1034977" y="2999846"/>
            <a:ext cx="3077932" cy="2279883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6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034977" y="5558048"/>
            <a:ext cx="3077932" cy="72699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362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5147437" y="2999846"/>
            <a:ext cx="3077932" cy="2279883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6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inserts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47437" y="5558048"/>
            <a:ext cx="3077932" cy="72699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362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9260797" y="2999846"/>
            <a:ext cx="3077932" cy="2279883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6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260797" y="5558049"/>
            <a:ext cx="3077932" cy="72699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362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13372356" y="2999846"/>
            <a:ext cx="3077932" cy="2279883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6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372356" y="5558048"/>
            <a:ext cx="3077932" cy="72699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362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17484814" y="2999846"/>
            <a:ext cx="3077932" cy="2279883"/>
          </a:xfrm>
          <a:prstGeom prst="ellipse">
            <a:avLst/>
          </a:prstGeom>
          <a:blipFill>
            <a:blip r:embed="rId6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6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7484814" y="5558048"/>
            <a:ext cx="3077932" cy="72699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2362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21889576" y="-267629"/>
            <a:ext cx="746486" cy="2019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312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661357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6778" y="3031094"/>
            <a:ext cx="5637325" cy="726994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717330" y="3031094"/>
            <a:ext cx="12850031" cy="565411"/>
          </a:xfrm>
        </p:spPr>
        <p:txBody>
          <a:bodyPr anchor="t"/>
          <a:lstStyle>
            <a:lvl1pPr marL="304158" indent="-304158">
              <a:spcAft>
                <a:spcPts val="787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36777" y="2649864"/>
            <a:ext cx="5637476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 userDrawn="1"/>
        </p:nvSpPr>
        <p:spPr>
          <a:xfrm>
            <a:off x="21889576" y="-267629"/>
            <a:ext cx="746486" cy="2019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312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714537" y="2649864"/>
            <a:ext cx="1285282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62861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2176" y="4134189"/>
            <a:ext cx="5637325" cy="726994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755121" y="4214981"/>
            <a:ext cx="11812240" cy="565411"/>
          </a:xfrm>
        </p:spPr>
        <p:txBody>
          <a:bodyPr anchor="ctr"/>
          <a:lstStyle>
            <a:lvl1pPr marL="304158" indent="-304158">
              <a:spcAft>
                <a:spcPts val="787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7717330" y="3383160"/>
            <a:ext cx="0" cy="2233219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 userDrawn="1"/>
        </p:nvSpPr>
        <p:spPr>
          <a:xfrm>
            <a:off x="21889576" y="-267629"/>
            <a:ext cx="746486" cy="2019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312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331785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21599525" cy="8999538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39988" tIns="191990" rIns="239988" bIns="1919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1223683" fontAlgn="base">
              <a:spcBef>
                <a:spcPct val="0"/>
              </a:spcBef>
              <a:spcAft>
                <a:spcPct val="0"/>
              </a:spcAft>
            </a:pPr>
            <a:endParaRPr lang="en-US" sz="2625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6711510" cy="588303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vert="horz" wrap="square" lIns="585216" tIns="91440" rIns="0" bIns="91440" rtlCol="0">
            <a:spAutoFit/>
          </a:bodyPr>
          <a:lstStyle>
            <a:lvl1pPr marL="0" indent="0">
              <a:buNone/>
              <a:defRPr lang="en-US" sz="2623" dirty="0">
                <a:solidFill>
                  <a:srgbClr val="FFFFFF"/>
                </a:solidFill>
                <a:latin typeface="+mj-lt"/>
              </a:defRPr>
            </a:lvl1pPr>
          </a:lstStyle>
          <a:p>
            <a:pPr marL="0" lvl="0" indent="0">
              <a:buNone/>
            </a:pPr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47800" y="932035"/>
            <a:ext cx="19520571" cy="484663"/>
          </a:xfrm>
        </p:spPr>
        <p:txBody>
          <a:bodyPr/>
          <a:lstStyle>
            <a:lvl1pPr marL="0" indent="0">
              <a:buNone/>
              <a:tabLst/>
              <a:defRPr sz="315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4782" indent="0">
              <a:buNone/>
              <a:tabLst>
                <a:tab pos="452072" algn="l"/>
              </a:tabLst>
              <a:defRPr sz="315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67180" indent="0">
              <a:buNone/>
              <a:tabLst>
                <a:tab pos="747897" algn="l"/>
              </a:tabLst>
              <a:defRPr sz="315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068951" indent="0">
              <a:buNone/>
              <a:tabLst>
                <a:tab pos="1049971" algn="l"/>
              </a:tabLst>
              <a:defRPr sz="315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379223" indent="0">
              <a:buNone/>
              <a:tabLst>
                <a:tab pos="1349963" algn="l"/>
              </a:tabLst>
              <a:defRPr sz="315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18717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438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1885321"/>
            <a:ext cx="21599525" cy="7114217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39988" tIns="191990" rIns="239988" bIns="1919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1223683" fontAlgn="base">
              <a:spcBef>
                <a:spcPct val="0"/>
              </a:spcBef>
              <a:spcAft>
                <a:spcPct val="0"/>
              </a:spcAft>
            </a:pPr>
            <a:endParaRPr lang="en-US" sz="2625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885321"/>
            <a:ext cx="6711510" cy="542136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2623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42175" y="2754858"/>
            <a:ext cx="19520571" cy="484663"/>
          </a:xfrm>
        </p:spPr>
        <p:txBody>
          <a:bodyPr/>
          <a:lstStyle>
            <a:lvl1pPr marL="0" indent="0">
              <a:buNone/>
              <a:tabLst/>
              <a:defRPr sz="315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4782" indent="0">
              <a:buNone/>
              <a:tabLst>
                <a:tab pos="452072" algn="l"/>
              </a:tabLst>
              <a:defRPr sz="315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67180" indent="0">
              <a:buNone/>
              <a:tabLst>
                <a:tab pos="747897" algn="l"/>
              </a:tabLst>
              <a:defRPr sz="315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068951" indent="0">
              <a:buNone/>
              <a:tabLst>
                <a:tab pos="1049971" algn="l"/>
              </a:tabLst>
              <a:defRPr sz="315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379223" indent="0">
              <a:buNone/>
              <a:tabLst>
                <a:tab pos="1349963" algn="l"/>
              </a:tabLst>
              <a:defRPr sz="315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241964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38857" y="1614984"/>
            <a:ext cx="19520571" cy="484663"/>
          </a:xfrm>
        </p:spPr>
        <p:txBody>
          <a:bodyPr wrap="square">
            <a:spAutoFit/>
          </a:bodyPr>
          <a:lstStyle>
            <a:lvl1pPr marL="0" indent="0">
              <a:spcBef>
                <a:spcPts val="787"/>
              </a:spcBef>
              <a:spcAft>
                <a:spcPts val="0"/>
              </a:spcAft>
              <a:buNone/>
              <a:defRPr sz="315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99901" indent="0">
              <a:buNone/>
              <a:defRPr sz="315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599804" indent="0">
              <a:buNone/>
              <a:defRPr/>
            </a:lvl3pPr>
            <a:lvl4pPr marL="899705" indent="0">
              <a:buNone/>
              <a:defRPr/>
            </a:lvl4pPr>
            <a:lvl5pPr marL="1199608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3709964"/>
            <a:ext cx="21599525" cy="528957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39988" tIns="191990" rIns="239988" bIns="1919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1223683" fontAlgn="base">
              <a:spcBef>
                <a:spcPct val="0"/>
              </a:spcBef>
              <a:spcAft>
                <a:spcPct val="0"/>
              </a:spcAft>
            </a:pPr>
            <a:endParaRPr lang="en-US" sz="2625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709964"/>
            <a:ext cx="6711510" cy="542136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2623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38855" y="4581417"/>
            <a:ext cx="19520571" cy="484663"/>
          </a:xfrm>
        </p:spPr>
        <p:txBody>
          <a:bodyPr/>
          <a:lstStyle>
            <a:lvl1pPr marL="0" indent="0">
              <a:buNone/>
              <a:tabLst/>
              <a:defRPr sz="315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4645" indent="0">
              <a:buNone/>
              <a:defRPr sz="314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66950" indent="0">
              <a:buNone/>
              <a:defRPr sz="2623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068631" indent="0">
              <a:buNone/>
              <a:defRPr sz="2361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378810" indent="0">
              <a:buNone/>
              <a:defRPr sz="2361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8422904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0" y="0"/>
            <a:ext cx="21599525" cy="528957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39988" tIns="191990" rIns="239988" bIns="1919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1223683" fontAlgn="base">
              <a:spcBef>
                <a:spcPct val="0"/>
              </a:spcBef>
              <a:spcAft>
                <a:spcPct val="0"/>
              </a:spcAft>
            </a:pPr>
            <a:endParaRPr lang="en-US" sz="2625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2175" y="5543785"/>
            <a:ext cx="19520571" cy="646217"/>
          </a:xfrm>
        </p:spPr>
        <p:txBody>
          <a:bodyPr/>
          <a:lstStyle>
            <a:lvl1pPr>
              <a:defRPr sz="4199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6711510" cy="542136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2623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38855" y="866764"/>
            <a:ext cx="19520571" cy="484663"/>
          </a:xfrm>
        </p:spPr>
        <p:txBody>
          <a:bodyPr/>
          <a:lstStyle>
            <a:lvl1pPr marL="0" indent="0">
              <a:buNone/>
              <a:tabLst/>
              <a:defRPr sz="315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4645" indent="0">
              <a:buNone/>
              <a:defRPr sz="314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66950" indent="0">
              <a:buNone/>
              <a:defRPr sz="2623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068631" indent="0">
              <a:buNone/>
              <a:defRPr sz="2361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378810" indent="0">
              <a:buNone/>
              <a:defRPr sz="2361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7293" y="6556756"/>
            <a:ext cx="19520571" cy="484663"/>
          </a:xfrm>
        </p:spPr>
        <p:txBody>
          <a:bodyPr wrap="square">
            <a:spAutoFit/>
          </a:bodyPr>
          <a:lstStyle>
            <a:lvl1pPr marL="0" indent="0">
              <a:spcBef>
                <a:spcPts val="787"/>
              </a:spcBef>
              <a:spcAft>
                <a:spcPts val="0"/>
              </a:spcAft>
              <a:buNone/>
              <a:defRPr sz="315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99901" indent="0">
              <a:buNone/>
              <a:defRPr sz="315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599804" indent="0">
              <a:buNone/>
              <a:defRPr/>
            </a:lvl3pPr>
            <a:lvl4pPr marL="899705" indent="0">
              <a:buNone/>
              <a:defRPr/>
            </a:lvl4pPr>
            <a:lvl5pPr marL="1199608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2957987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42176" y="599970"/>
            <a:ext cx="7158894" cy="646217"/>
          </a:xfrm>
        </p:spPr>
        <p:txBody>
          <a:bodyPr/>
          <a:lstStyle>
            <a:lvl1pPr>
              <a:defRPr sz="4199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43420" y="1755998"/>
            <a:ext cx="7157651" cy="48466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787"/>
              </a:spcBef>
              <a:spcAft>
                <a:spcPts val="0"/>
              </a:spcAft>
              <a:buNone/>
              <a:defRPr sz="315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79"/>
              </a:spcBef>
              <a:spcAft>
                <a:spcPts val="79"/>
              </a:spcAft>
              <a:buNone/>
              <a:defRPr sz="315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599804" indent="0">
              <a:buNone/>
              <a:defRPr/>
            </a:lvl3pPr>
            <a:lvl4pPr marL="899705" indent="0">
              <a:buNone/>
              <a:defRPr/>
            </a:lvl4pPr>
            <a:lvl5pPr marL="1199608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9222997" y="0"/>
            <a:ext cx="12376528" cy="8999538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39988" tIns="191990" rIns="239988" bIns="1919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1223683" fontAlgn="base">
              <a:spcBef>
                <a:spcPct val="0"/>
              </a:spcBef>
              <a:spcAft>
                <a:spcPct val="0"/>
              </a:spcAft>
            </a:pPr>
            <a:endParaRPr lang="en-US" sz="2625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233235" y="0"/>
            <a:ext cx="6711510" cy="588303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2623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76650" y="930644"/>
            <a:ext cx="10278839" cy="484663"/>
          </a:xfrm>
        </p:spPr>
        <p:txBody>
          <a:bodyPr/>
          <a:lstStyle>
            <a:lvl1pPr marL="0" indent="0">
              <a:buNone/>
              <a:tabLst/>
              <a:defRPr sz="315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4645" indent="0">
              <a:buNone/>
              <a:defRPr sz="314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66950" indent="0">
              <a:buNone/>
              <a:defRPr sz="2623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068631" indent="0">
              <a:buNone/>
              <a:defRPr sz="2361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378810" indent="0">
              <a:buNone/>
              <a:defRPr sz="2361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2947668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-4" y="0"/>
            <a:ext cx="12376528" cy="8999538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39988" tIns="191990" rIns="239988" bIns="1919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1223683" fontAlgn="base">
              <a:spcBef>
                <a:spcPct val="0"/>
              </a:spcBef>
              <a:spcAft>
                <a:spcPct val="0"/>
              </a:spcAft>
            </a:pPr>
            <a:endParaRPr lang="en-US" sz="2625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420954" y="599970"/>
            <a:ext cx="7141791" cy="646217"/>
          </a:xfrm>
        </p:spPr>
        <p:txBody>
          <a:bodyPr/>
          <a:lstStyle>
            <a:lvl1pPr>
              <a:defRPr sz="4199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2" y="0"/>
            <a:ext cx="6711510" cy="588303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2623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34976" y="926476"/>
            <a:ext cx="10310398" cy="484663"/>
          </a:xfrm>
        </p:spPr>
        <p:txBody>
          <a:bodyPr/>
          <a:lstStyle>
            <a:lvl1pPr marL="0" indent="0">
              <a:buNone/>
              <a:defRPr sz="315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454645" indent="0">
              <a:buNone/>
              <a:defRPr sz="314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766950" indent="0">
              <a:buNone/>
              <a:defRPr sz="2623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1068631" indent="0">
              <a:buNone/>
              <a:defRPr sz="2361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378810" indent="0">
              <a:buNone/>
              <a:defRPr sz="2361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3420955" y="1754077"/>
            <a:ext cx="7146406" cy="484663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787"/>
              </a:spcBef>
              <a:spcAft>
                <a:spcPts val="0"/>
              </a:spcAft>
              <a:buNone/>
              <a:defRPr sz="315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79"/>
              </a:spcBef>
              <a:spcAft>
                <a:spcPts val="79"/>
              </a:spcAft>
              <a:buNone/>
              <a:defRPr sz="315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599804" indent="0">
              <a:buNone/>
              <a:defRPr/>
            </a:lvl3pPr>
            <a:lvl4pPr marL="899705" indent="0">
              <a:buNone/>
              <a:defRPr/>
            </a:lvl4pPr>
            <a:lvl5pPr marL="1199608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2697051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36777" y="3980404"/>
            <a:ext cx="16199644" cy="65429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122403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24" b="0" kern="1200" cap="none" spc="-66" baseline="0" dirty="0">
                <a:ln w="3175">
                  <a:noFill/>
                </a:ln>
                <a:solidFill>
                  <a:srgbClr val="8DC8E8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036777" y="5219311"/>
            <a:ext cx="16199644" cy="44427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87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9253495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9975" y="799959"/>
            <a:ext cx="15229982" cy="17332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19E4-A766-4AF2-A7B3-4F41271863C2}" type="datetimeFigureOut">
              <a:rPr lang="en-NZ" smtClean="0"/>
              <a:t>25/04/2025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66A95-4FD2-4180-BC3A-12EDE01B24D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2850784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36777" y="3980404"/>
            <a:ext cx="16199644" cy="65429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122403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24" b="0" kern="1200" cap="none" spc="-66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036777" y="5219311"/>
            <a:ext cx="16199644" cy="444274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887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17832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36777" y="3983796"/>
            <a:ext cx="16199644" cy="65429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122403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24" b="0" kern="1200" cap="none" spc="-66" baseline="0" dirty="0">
                <a:ln w="3175">
                  <a:noFill/>
                </a:ln>
                <a:solidFill>
                  <a:srgbClr val="8DC8E8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85616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36777" y="3983796"/>
            <a:ext cx="16199644" cy="654294"/>
          </a:xfrm>
          <a:noFill/>
        </p:spPr>
        <p:txBody>
          <a:bodyPr lIns="0" tIns="0" rIns="0" bIns="0" anchor="b" anchorCtr="0">
            <a:spAutoFit/>
          </a:bodyPr>
          <a:lstStyle>
            <a:lvl1pPr algn="l" defTabSz="122403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24" b="0" kern="1200" cap="none" spc="-66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043873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3833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44223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 userDrawn="1"/>
        </p:nvSpPr>
        <p:spPr bwMode="blackWhite">
          <a:xfrm>
            <a:off x="1034977" y="8085213"/>
            <a:ext cx="7940596" cy="141449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1223444" eaLnBrk="0" hangingPunct="0"/>
            <a:r>
              <a:rPr lang="en-US" sz="919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 bwMode="black">
          <a:xfrm>
            <a:off x="1034978" y="768711"/>
            <a:ext cx="2420460" cy="38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810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C0AEBB-8540-F342-BBFE-D3CCC604A34F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6219281" y="4559767"/>
            <a:ext cx="5252612" cy="435613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8E3DBA37-9DA0-BA48-B532-3AB51447EC55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0819400" y="4559767"/>
            <a:ext cx="5252612" cy="435613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7AAB393A-1F5C-E442-A7A3-B02BF5D7CD5F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6219281" y="87269"/>
            <a:ext cx="5252612" cy="435613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4CE4921A-6C97-5F4E-B119-FE7C24643357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0819400" y="87269"/>
            <a:ext cx="5252612" cy="435613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1167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</p:bldLst>
      </p:timing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19E4-A766-4AF2-A7B3-4F41271863C2}" type="datetimeFigureOut">
              <a:rPr lang="en-NZ" smtClean="0"/>
              <a:t>25/04/2025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66A95-4FD2-4180-BC3A-12EDE01B24D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49006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9975" y="1966571"/>
            <a:ext cx="6828738" cy="1677691"/>
          </a:xfrm>
        </p:spPr>
        <p:txBody>
          <a:bodyPr anchor="b">
            <a:normAutofit/>
          </a:bodyPr>
          <a:lstStyle>
            <a:lvl1pPr>
              <a:defRPr sz="262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33703" y="675719"/>
            <a:ext cx="7996255" cy="725217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9975" y="3644261"/>
            <a:ext cx="6828738" cy="3391491"/>
          </a:xfrm>
        </p:spPr>
        <p:txBody>
          <a:bodyPr>
            <a:normAutofit/>
          </a:bodyPr>
          <a:lstStyle>
            <a:lvl1pPr marL="0" indent="0">
              <a:buNone/>
              <a:defRPr sz="1837"/>
            </a:lvl1pPr>
            <a:lvl2pPr marL="599804" indent="0">
              <a:buNone/>
              <a:defRPr sz="1837"/>
            </a:lvl2pPr>
            <a:lvl3pPr marL="1199608" indent="0">
              <a:buNone/>
              <a:defRPr sz="1575"/>
            </a:lvl3pPr>
            <a:lvl4pPr marL="1799411" indent="0">
              <a:buNone/>
              <a:defRPr sz="1312"/>
            </a:lvl4pPr>
            <a:lvl5pPr marL="2399214" indent="0">
              <a:buNone/>
              <a:defRPr sz="1312"/>
            </a:lvl5pPr>
            <a:lvl6pPr marL="2999018" indent="0">
              <a:buNone/>
              <a:defRPr sz="1312"/>
            </a:lvl6pPr>
            <a:lvl7pPr marL="3598821" indent="0">
              <a:buNone/>
              <a:defRPr sz="1312"/>
            </a:lvl7pPr>
            <a:lvl8pPr marL="4198625" indent="0">
              <a:buNone/>
              <a:defRPr sz="1312"/>
            </a:lvl8pPr>
            <a:lvl9pPr marL="4798429" indent="0">
              <a:buNone/>
              <a:defRPr sz="131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19E4-A766-4AF2-A7B3-4F41271863C2}" type="datetimeFigureOut">
              <a:rPr lang="en-NZ" smtClean="0"/>
              <a:t>25/04/2025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66A95-4FD2-4180-BC3A-12EDE01B24D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14560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9975" y="6299677"/>
            <a:ext cx="15229981" cy="743712"/>
          </a:xfrm>
        </p:spPr>
        <p:txBody>
          <a:bodyPr anchor="b">
            <a:normAutofit/>
          </a:bodyPr>
          <a:lstStyle>
            <a:lvl1pPr algn="l">
              <a:defRPr sz="315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99975" y="799959"/>
            <a:ext cx="15229982" cy="5046615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599984" indent="0">
              <a:buNone/>
              <a:defRPr sz="2100"/>
            </a:lvl2pPr>
            <a:lvl3pPr marL="1199967" indent="0">
              <a:buNone/>
              <a:defRPr sz="2100"/>
            </a:lvl3pPr>
            <a:lvl4pPr marL="1799951" indent="0">
              <a:buNone/>
              <a:defRPr sz="2100"/>
            </a:lvl4pPr>
            <a:lvl5pPr marL="2399934" indent="0">
              <a:buNone/>
              <a:defRPr sz="2100"/>
            </a:lvl5pPr>
            <a:lvl6pPr marL="2999918" indent="0">
              <a:buNone/>
              <a:defRPr sz="2100"/>
            </a:lvl6pPr>
            <a:lvl7pPr marL="3599901" indent="0">
              <a:buNone/>
              <a:defRPr sz="2100"/>
            </a:lvl7pPr>
            <a:lvl8pPr marL="4199885" indent="0">
              <a:buNone/>
              <a:defRPr sz="2100"/>
            </a:lvl8pPr>
            <a:lvl9pPr marL="4799868" indent="0">
              <a:buNone/>
              <a:defRPr sz="21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9975" y="7043389"/>
            <a:ext cx="15229981" cy="884501"/>
          </a:xfrm>
        </p:spPr>
        <p:txBody>
          <a:bodyPr>
            <a:normAutofit/>
          </a:bodyPr>
          <a:lstStyle>
            <a:lvl1pPr marL="0" indent="0">
              <a:buNone/>
              <a:defRPr sz="1575"/>
            </a:lvl1pPr>
            <a:lvl2pPr marL="599984" indent="0">
              <a:buNone/>
              <a:defRPr sz="1575"/>
            </a:lvl2pPr>
            <a:lvl3pPr marL="1199967" indent="0">
              <a:buNone/>
              <a:defRPr sz="1312"/>
            </a:lvl3pPr>
            <a:lvl4pPr marL="1799951" indent="0">
              <a:buNone/>
              <a:defRPr sz="1181"/>
            </a:lvl4pPr>
            <a:lvl5pPr marL="2399934" indent="0">
              <a:buNone/>
              <a:defRPr sz="1181"/>
            </a:lvl5pPr>
            <a:lvl6pPr marL="2999918" indent="0">
              <a:buNone/>
              <a:defRPr sz="1181"/>
            </a:lvl6pPr>
            <a:lvl7pPr marL="3599901" indent="0">
              <a:buNone/>
              <a:defRPr sz="1181"/>
            </a:lvl7pPr>
            <a:lvl8pPr marL="4199885" indent="0">
              <a:buNone/>
              <a:defRPr sz="1181"/>
            </a:lvl8pPr>
            <a:lvl9pPr marL="4799868" indent="0">
              <a:buNone/>
              <a:defRPr sz="118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66A95-4FD2-4180-BC3A-12EDE01B24DB}" type="slidenum">
              <a:rPr lang="en-NZ" smtClean="0"/>
              <a:t>‹#›</a:t>
            </a:fld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19E4-A766-4AF2-A7B3-4F41271863C2}" type="datetimeFigureOut">
              <a:rPr lang="en-NZ" smtClean="0"/>
              <a:t>25/04/2025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22438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26" Type="http://schemas.openxmlformats.org/officeDocument/2006/relationships/slideLayout" Target="../slideLayouts/slideLayout44.xml"/><Relationship Id="rId39" Type="http://schemas.openxmlformats.org/officeDocument/2006/relationships/slideLayout" Target="../slideLayouts/slideLayout57.xml"/><Relationship Id="rId21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52.xml"/><Relationship Id="rId42" Type="http://schemas.openxmlformats.org/officeDocument/2006/relationships/slideLayout" Target="../slideLayouts/slideLayout60.xml"/><Relationship Id="rId47" Type="http://schemas.openxmlformats.org/officeDocument/2006/relationships/slideLayout" Target="../slideLayouts/slideLayout65.xml"/><Relationship Id="rId7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9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42.xml"/><Relationship Id="rId32" Type="http://schemas.openxmlformats.org/officeDocument/2006/relationships/slideLayout" Target="../slideLayouts/slideLayout50.xml"/><Relationship Id="rId37" Type="http://schemas.openxmlformats.org/officeDocument/2006/relationships/slideLayout" Target="../slideLayouts/slideLayout55.xml"/><Relationship Id="rId40" Type="http://schemas.openxmlformats.org/officeDocument/2006/relationships/slideLayout" Target="../slideLayouts/slideLayout58.xml"/><Relationship Id="rId45" Type="http://schemas.openxmlformats.org/officeDocument/2006/relationships/slideLayout" Target="../slideLayouts/slideLayout63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41.xml"/><Relationship Id="rId28" Type="http://schemas.openxmlformats.org/officeDocument/2006/relationships/slideLayout" Target="../slideLayouts/slideLayout46.xml"/><Relationship Id="rId36" Type="http://schemas.openxmlformats.org/officeDocument/2006/relationships/slideLayout" Target="../slideLayouts/slideLayout54.xml"/><Relationship Id="rId49" Type="http://schemas.openxmlformats.org/officeDocument/2006/relationships/theme" Target="../theme/theme2.xml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31" Type="http://schemas.openxmlformats.org/officeDocument/2006/relationships/slideLayout" Target="../slideLayouts/slideLayout49.xml"/><Relationship Id="rId44" Type="http://schemas.openxmlformats.org/officeDocument/2006/relationships/slideLayout" Target="../slideLayouts/slideLayout62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45.xml"/><Relationship Id="rId30" Type="http://schemas.openxmlformats.org/officeDocument/2006/relationships/slideLayout" Target="../slideLayouts/slideLayout48.xml"/><Relationship Id="rId35" Type="http://schemas.openxmlformats.org/officeDocument/2006/relationships/slideLayout" Target="../slideLayouts/slideLayout53.xml"/><Relationship Id="rId43" Type="http://schemas.openxmlformats.org/officeDocument/2006/relationships/slideLayout" Target="../slideLayouts/slideLayout61.xml"/><Relationship Id="rId48" Type="http://schemas.openxmlformats.org/officeDocument/2006/relationships/slideLayout" Target="../slideLayouts/slideLayout66.xml"/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5" Type="http://schemas.openxmlformats.org/officeDocument/2006/relationships/slideLayout" Target="../slideLayouts/slideLayout43.xml"/><Relationship Id="rId33" Type="http://schemas.openxmlformats.org/officeDocument/2006/relationships/slideLayout" Target="../slideLayouts/slideLayout51.xml"/><Relationship Id="rId38" Type="http://schemas.openxmlformats.org/officeDocument/2006/relationships/slideLayout" Target="../slideLayouts/slideLayout56.xml"/><Relationship Id="rId46" Type="http://schemas.openxmlformats.org/officeDocument/2006/relationships/slideLayout" Target="../slideLayouts/slideLayout64.xml"/><Relationship Id="rId20" Type="http://schemas.openxmlformats.org/officeDocument/2006/relationships/slideLayout" Target="../slideLayouts/slideLayout38.xml"/><Relationship Id="rId41" Type="http://schemas.openxmlformats.org/officeDocument/2006/relationships/slideLayout" Target="../slideLayouts/slideLayout59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11110"/>
            <a:ext cx="21599525" cy="9010649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9975" y="799959"/>
            <a:ext cx="15229982" cy="1733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9975" y="2835273"/>
            <a:ext cx="15229982" cy="5092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764720" y="7927890"/>
            <a:ext cx="1615604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A19E4-A766-4AF2-A7B3-4F41271863C2}" type="datetimeFigureOut">
              <a:rPr lang="en-NZ" smtClean="0"/>
              <a:t>25/04/2025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9975" y="7927890"/>
            <a:ext cx="11156941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19345" y="7927890"/>
            <a:ext cx="1210613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81">
                <a:solidFill>
                  <a:schemeClr val="accent1"/>
                </a:solidFill>
              </a:defRPr>
            </a:lvl1pPr>
          </a:lstStyle>
          <a:p>
            <a:fld id="{DC366A95-4FD2-4180-BC3A-12EDE01B24D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97253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3" r:id="rId18"/>
  </p:sldLayoutIdLst>
  <p:txStyles>
    <p:titleStyle>
      <a:lvl1pPr algn="l" defTabSz="599984" rtl="0" eaLnBrk="1" latinLnBrk="0" hangingPunct="1">
        <a:spcBef>
          <a:spcPct val="0"/>
        </a:spcBef>
        <a:buNone/>
        <a:defRPr sz="4724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49988" indent="-449988" algn="l" defTabSz="599984" rtl="0" eaLnBrk="1" latinLnBrk="0" hangingPunct="1">
        <a:spcBef>
          <a:spcPts val="131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362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974973" indent="-374990" algn="l" defTabSz="599984" rtl="0" eaLnBrk="1" latinLnBrk="0" hangingPunct="1">
        <a:spcBef>
          <a:spcPts val="131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499959" indent="-299992" algn="l" defTabSz="599984" rtl="0" eaLnBrk="1" latinLnBrk="0" hangingPunct="1">
        <a:spcBef>
          <a:spcPts val="131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3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099942" indent="-299992" algn="l" defTabSz="599984" rtl="0" eaLnBrk="1" latinLnBrk="0" hangingPunct="1">
        <a:spcBef>
          <a:spcPts val="131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7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699926" indent="-299992" algn="l" defTabSz="599984" rtl="0" eaLnBrk="1" latinLnBrk="0" hangingPunct="1">
        <a:spcBef>
          <a:spcPts val="131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7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299910" indent="-299992" algn="l" defTabSz="599984" rtl="0" eaLnBrk="1" latinLnBrk="0" hangingPunct="1">
        <a:spcBef>
          <a:spcPts val="131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7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899893" indent="-299992" algn="l" defTabSz="599984" rtl="0" eaLnBrk="1" latinLnBrk="0" hangingPunct="1">
        <a:spcBef>
          <a:spcPts val="131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7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499877" indent="-299992" algn="l" defTabSz="599984" rtl="0" eaLnBrk="1" latinLnBrk="0" hangingPunct="1">
        <a:spcBef>
          <a:spcPts val="131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7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5099860" indent="-299992" algn="l" defTabSz="599984" rtl="0" eaLnBrk="1" latinLnBrk="0" hangingPunct="1">
        <a:spcBef>
          <a:spcPts val="131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7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99984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1pPr>
      <a:lvl2pPr marL="599984" algn="l" defTabSz="599984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2pPr>
      <a:lvl3pPr marL="1199967" algn="l" defTabSz="599984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3pPr>
      <a:lvl4pPr marL="1799951" algn="l" defTabSz="599984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4pPr>
      <a:lvl5pPr marL="2399934" algn="l" defTabSz="599984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5pPr>
      <a:lvl6pPr marL="2999918" algn="l" defTabSz="599984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6pPr>
      <a:lvl7pPr marL="3599901" algn="l" defTabSz="599984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7pPr>
      <a:lvl8pPr marL="4199885" algn="l" defTabSz="599984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8pPr>
      <a:lvl9pPr marL="4799868" algn="l" defTabSz="599984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 userDrawn="1">
            <p:ph type="title"/>
          </p:nvPr>
        </p:nvSpPr>
        <p:spPr>
          <a:xfrm>
            <a:off x="1042175" y="599969"/>
            <a:ext cx="19520571" cy="72699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 userDrawn="1">
            <p:ph type="body" idx="1"/>
          </p:nvPr>
        </p:nvSpPr>
        <p:spPr>
          <a:xfrm>
            <a:off x="1034977" y="1883766"/>
            <a:ext cx="19520571" cy="21163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 userDrawn="1"/>
        </p:nvGrpSpPr>
        <p:grpSpPr>
          <a:xfrm>
            <a:off x="0" y="0"/>
            <a:ext cx="21599525" cy="8999538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 userDrawn="1"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 userDrawn="1"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 userDrawn="1"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 userDrawn="1"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 userDrawn="1"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 userDrawn="1"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 userDrawn="1"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 userDrawn="1"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 userDrawn="1"/>
        </p:nvSpPr>
        <p:spPr bwMode="auto">
          <a:xfrm>
            <a:off x="0" y="0"/>
            <a:ext cx="1036777" cy="767961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39988" tIns="191990" rIns="239988" bIns="1919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2368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15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 userDrawn="1"/>
        </p:nvSpPr>
        <p:spPr bwMode="auto">
          <a:xfrm>
            <a:off x="0" y="0"/>
            <a:ext cx="518389" cy="383980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39988" tIns="191990" rIns="239988" bIns="1919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22368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15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54287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  <p:sldLayoutId id="2147483732" r:id="rId18"/>
    <p:sldLayoutId id="2147483733" r:id="rId19"/>
    <p:sldLayoutId id="2147483734" r:id="rId20"/>
    <p:sldLayoutId id="2147483735" r:id="rId21"/>
    <p:sldLayoutId id="2147483736" r:id="rId22"/>
    <p:sldLayoutId id="2147483737" r:id="rId23"/>
    <p:sldLayoutId id="2147483738" r:id="rId24"/>
    <p:sldLayoutId id="2147483739" r:id="rId25"/>
    <p:sldLayoutId id="2147483740" r:id="rId26"/>
    <p:sldLayoutId id="2147483741" r:id="rId27"/>
    <p:sldLayoutId id="2147483742" r:id="rId28"/>
    <p:sldLayoutId id="2147483743" r:id="rId29"/>
    <p:sldLayoutId id="2147483744" r:id="rId30"/>
    <p:sldLayoutId id="2147483745" r:id="rId31"/>
    <p:sldLayoutId id="2147483746" r:id="rId32"/>
    <p:sldLayoutId id="2147483747" r:id="rId33"/>
    <p:sldLayoutId id="2147483748" r:id="rId34"/>
    <p:sldLayoutId id="2147483749" r:id="rId35"/>
    <p:sldLayoutId id="2147483750" r:id="rId36"/>
    <p:sldLayoutId id="2147483751" r:id="rId37"/>
    <p:sldLayoutId id="2147483752" r:id="rId38"/>
    <p:sldLayoutId id="2147483753" r:id="rId39"/>
    <p:sldLayoutId id="2147483754" r:id="rId40"/>
    <p:sldLayoutId id="2147483755" r:id="rId41"/>
    <p:sldLayoutId id="2147483756" r:id="rId42"/>
    <p:sldLayoutId id="2147483757" r:id="rId43"/>
    <p:sldLayoutId id="2147483758" r:id="rId44"/>
    <p:sldLayoutId id="2147483759" r:id="rId45"/>
    <p:sldLayoutId id="2147483760" r:id="rId46"/>
    <p:sldLayoutId id="2147483761" r:id="rId47"/>
    <p:sldLayoutId id="2147483762" r:id="rId48"/>
  </p:sldLayoutIdLst>
  <p:transition>
    <p:fade/>
  </p:transition>
  <p:hf sldNum="0" hdr="0" ftr="0" dt="0"/>
  <p:txStyles>
    <p:titleStyle>
      <a:lvl1pPr algn="l" defTabSz="1224037" rtl="0" eaLnBrk="1" latinLnBrk="0" hangingPunct="1">
        <a:lnSpc>
          <a:spcPct val="100000"/>
        </a:lnSpc>
        <a:spcBef>
          <a:spcPct val="0"/>
        </a:spcBef>
        <a:buNone/>
        <a:defRPr lang="en-US" sz="4724" b="0" kern="1200" cap="none" spc="-66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99992" marR="0" indent="-299992" algn="l" defTabSz="122403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3674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599984" marR="0" indent="-299992" algn="l" defTabSz="122403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625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862476" marR="0" indent="-262493" algn="l" defTabSz="122403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1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1106220" marR="0" indent="-237493" algn="l" defTabSz="122403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837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343714" marR="0" indent="-220827" algn="l" defTabSz="122403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837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3366102" indent="-306010" algn="l" defTabSz="1224037" rtl="0" eaLnBrk="1" latinLnBrk="0" hangingPunct="1">
        <a:spcBef>
          <a:spcPct val="20000"/>
        </a:spcBef>
        <a:buFont typeface="Arial" pitchFamily="34" charset="0"/>
        <a:buChar char="•"/>
        <a:defRPr sz="2625" kern="1200">
          <a:solidFill>
            <a:schemeClr val="tx1"/>
          </a:solidFill>
          <a:latin typeface="+mn-lt"/>
          <a:ea typeface="+mn-ea"/>
          <a:cs typeface="+mn-cs"/>
        </a:defRPr>
      </a:lvl6pPr>
      <a:lvl7pPr marL="3978122" indent="-306010" algn="l" defTabSz="1224037" rtl="0" eaLnBrk="1" latinLnBrk="0" hangingPunct="1">
        <a:spcBef>
          <a:spcPct val="20000"/>
        </a:spcBef>
        <a:buFont typeface="Arial" pitchFamily="34" charset="0"/>
        <a:buChar char="•"/>
        <a:defRPr sz="2625" kern="1200">
          <a:solidFill>
            <a:schemeClr val="tx1"/>
          </a:solidFill>
          <a:latin typeface="+mn-lt"/>
          <a:ea typeface="+mn-ea"/>
          <a:cs typeface="+mn-cs"/>
        </a:defRPr>
      </a:lvl7pPr>
      <a:lvl8pPr marL="4590141" indent="-306010" algn="l" defTabSz="1224037" rtl="0" eaLnBrk="1" latinLnBrk="0" hangingPunct="1">
        <a:spcBef>
          <a:spcPct val="20000"/>
        </a:spcBef>
        <a:buFont typeface="Arial" pitchFamily="34" charset="0"/>
        <a:buChar char="•"/>
        <a:defRPr sz="2625" kern="1200">
          <a:solidFill>
            <a:schemeClr val="tx1"/>
          </a:solidFill>
          <a:latin typeface="+mn-lt"/>
          <a:ea typeface="+mn-ea"/>
          <a:cs typeface="+mn-cs"/>
        </a:defRPr>
      </a:lvl8pPr>
      <a:lvl9pPr marL="5202161" indent="-306010" algn="l" defTabSz="1224037" rtl="0" eaLnBrk="1" latinLnBrk="0" hangingPunct="1">
        <a:spcBef>
          <a:spcPct val="20000"/>
        </a:spcBef>
        <a:buFont typeface="Arial" pitchFamily="34" charset="0"/>
        <a:buChar char="•"/>
        <a:defRPr sz="26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2403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1pPr>
      <a:lvl2pPr marL="612019" algn="l" defTabSz="122403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2pPr>
      <a:lvl3pPr marL="1224037" algn="l" defTabSz="122403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3pPr>
      <a:lvl4pPr marL="1836056" algn="l" defTabSz="122403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4pPr>
      <a:lvl5pPr marL="2448075" algn="l" defTabSz="122403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5pPr>
      <a:lvl6pPr marL="3060095" algn="l" defTabSz="122403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6pPr>
      <a:lvl7pPr marL="3672112" algn="l" defTabSz="122403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7pPr>
      <a:lvl8pPr marL="4284131" algn="l" defTabSz="122403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8pPr>
      <a:lvl9pPr marL="4896151" algn="l" defTabSz="1224037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69.png"/><Relationship Id="rId3" Type="http://schemas.openxmlformats.org/officeDocument/2006/relationships/image" Target="../media/image20.png"/><Relationship Id="rId7" Type="http://schemas.openxmlformats.org/officeDocument/2006/relationships/image" Target="../media/image64.png"/><Relationship Id="rId12" Type="http://schemas.openxmlformats.org/officeDocument/2006/relationships/hyperlink" Target="https://azureaidevs.github.io/hub/2023-aia/day10" TargetMode="External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72.sv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3.png"/><Relationship Id="rId11" Type="http://schemas.openxmlformats.org/officeDocument/2006/relationships/image" Target="../media/image68.svg"/><Relationship Id="rId5" Type="http://schemas.openxmlformats.org/officeDocument/2006/relationships/image" Target="../media/image62.png"/><Relationship Id="rId15" Type="http://schemas.openxmlformats.org/officeDocument/2006/relationships/image" Target="../media/image71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svg"/><Relationship Id="rId14" Type="http://schemas.openxmlformats.org/officeDocument/2006/relationships/image" Target="../media/image70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uke.geek.nz/azure/Bring-Your-Data-to-Life-with-Azure-OpenAI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hyperlink" Target="https://github.com/features/codespaces#pricing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codespaces" TargetMode="External"/><Relationship Id="rId5" Type="http://schemas.openxmlformats.org/officeDocument/2006/relationships/hyperlink" Target="https://github.com/features/preview/copilot-x" TargetMode="External"/><Relationship Id="rId4" Type="http://schemas.openxmlformats.org/officeDocument/2006/relationships/hyperlink" Target="https://github.com/features/codespaces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6.png"/><Relationship Id="rId4" Type="http://schemas.openxmlformats.org/officeDocument/2006/relationships/image" Target="../media/image75.jp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20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aka.ms/responsibleaiprinciples?AZ-MVP-5004796" TargetMode="External"/><Relationship Id="rId4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.xml"/><Relationship Id="rId4" Type="http://schemas.openxmlformats.org/officeDocument/2006/relationships/image" Target="../media/image8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1.png"/><Relationship Id="rId7" Type="http://schemas.openxmlformats.org/officeDocument/2006/relationships/hyperlink" Target="https://techcommunity.microsoft.com/t5/custom/page/page-id/learn?WT.mc_id=AZ-MVP-5004796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inktr.ee/lukemurray" TargetMode="External"/><Relationship Id="rId5" Type="http://schemas.openxmlformats.org/officeDocument/2006/relationships/image" Target="../media/image22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azure/cognitive-services/openai/tutorials/embeddings?tabs=command-line?WT.mc_id=AZ-MVP-5004796" TargetMode="External"/><Relationship Id="rId13" Type="http://schemas.openxmlformats.org/officeDocument/2006/relationships/hyperlink" Target="https://learn.microsoft.com/en-us/azure/cognitive-services/openai/overview?WT.mc_id=AZ-MVP-5004796" TargetMode="External"/><Relationship Id="rId18" Type="http://schemas.openxmlformats.org/officeDocument/2006/relationships/hyperlink" Target="https://youtu.be/HTw4cJy3XNk" TargetMode="External"/><Relationship Id="rId3" Type="http://schemas.openxmlformats.org/officeDocument/2006/relationships/hyperlink" Target="https://github.com/Azure/azure-openai-samples" TargetMode="External"/><Relationship Id="rId7" Type="http://schemas.openxmlformats.org/officeDocument/2006/relationships/hyperlink" Target="https://learn.microsoft.com/en-us/azure/cognitive-services/openai/how-to/fine-tuning?pivots=programming-language-studio?WT.mc_id=AZ-MVP-5004796" TargetMode="External"/><Relationship Id="rId12" Type="http://schemas.openxmlformats.org/officeDocument/2006/relationships/hyperlink" Target="https://learn.microsoft.com/en-us/rest/api/cognitiveservices?WT.mc_id=AZ-MVP-5004796" TargetMode="External"/><Relationship Id="rId17" Type="http://schemas.openxmlformats.org/officeDocument/2006/relationships/hyperlink" Target="https://aka.ms/oai/access?WT.mc_id=AZ-MVP-5004796" TargetMode="External"/><Relationship Id="rId2" Type="http://schemas.openxmlformats.org/officeDocument/2006/relationships/notesSlide" Target="../notesSlides/notesSlide20.xml"/><Relationship Id="rId16" Type="http://schemas.openxmlformats.org/officeDocument/2006/relationships/hyperlink" Target="https://azure.microsoft.com/en-us/free/cognitive-services/" TargetMode="External"/><Relationship Id="rId20" Type="http://schemas.openxmlformats.org/officeDocument/2006/relationships/hyperlink" Target="https://www.microsoft.com/en-us/ai/azure-customer-stories-ai?WT.mc_id=AZ-MVP-5004796" TargetMode="External"/><Relationship Id="rId1" Type="http://schemas.openxmlformats.org/officeDocument/2006/relationships/slideLayout" Target="../slideLayouts/slideLayout63.xml"/><Relationship Id="rId6" Type="http://schemas.openxmlformats.org/officeDocument/2006/relationships/hyperlink" Target="https://learn.microsoft.com/en-us/azure/cognitive-services/openai/how-to/embeddings?tabs=console?WT.mc_id=AZ-MVP-5004796" TargetMode="External"/><Relationship Id="rId11" Type="http://schemas.openxmlformats.org/officeDocument/2006/relationships/hyperlink" Target="https://github.com/Azure-Samples/azure-search-openai-demo/" TargetMode="External"/><Relationship Id="rId5" Type="http://schemas.openxmlformats.org/officeDocument/2006/relationships/hyperlink" Target="https://learn.microsoft.com/en-us/azure/cognitive-services/cognitive-services-support-options?context=%2Fazure%2Fcognitive-services%2Fopenai%2Fcontext%2Fcontext?WT.mc_id=AZ-MVP-5004796" TargetMode="External"/><Relationship Id="rId15" Type="http://schemas.openxmlformats.org/officeDocument/2006/relationships/hyperlink" Target="https://learn.microsoft.com/en-us/legal/cognitive-services/openai/transparency-note?context=%2Fazure%2Fcognitive-services%2Fopenai%2Fcontext%2Fcontext?WT.mc_id=AZ-MVP-5004796" TargetMode="External"/><Relationship Id="rId10" Type="http://schemas.openxmlformats.org/officeDocument/2006/relationships/hyperlink" Target="https://techcommunity.microsoft.com/t5/ai-applied-ai-blog/revolutionize-your-enterprise-data-with-chatgpt-next-gen-apps-w/ba-p/3762087?WT.mc_id=AZ-MVP-5004796" TargetMode="External"/><Relationship Id="rId19" Type="http://schemas.openxmlformats.org/officeDocument/2006/relationships/hyperlink" Target="https://azure.microsoft.com/en-us/products/cognitive-services/openai-service?WT.mc_id=AZ-MVP-5004796" TargetMode="External"/><Relationship Id="rId4" Type="http://schemas.openxmlformats.org/officeDocument/2006/relationships/hyperlink" Target="https://github.com/openai/openai-cookbook/tree/main/examples" TargetMode="External"/><Relationship Id="rId9" Type="http://schemas.openxmlformats.org/officeDocument/2006/relationships/hyperlink" Target="https://learn.microsoft.com/en-us/legal/cognitive-services/openai/data-privacy?context=%2Fazure%2Fcognitive-services%2Fopenai%2Fcontext%2Fcontext?WT.mc_id=AZ-MVP-5004796" TargetMode="External"/><Relationship Id="rId14" Type="http://schemas.openxmlformats.org/officeDocument/2006/relationships/hyperlink" Target="https://learn.microsoft.com/en-us/training/modules/explore-azure-openai?WT.mc_id=AZ-MVP-5004796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84.png"/><Relationship Id="rId2" Type="http://schemas.openxmlformats.org/officeDocument/2006/relationships/slideLayout" Target="../slideLayouts/slideLayout66.xml"/><Relationship Id="rId1" Type="http://schemas.openxmlformats.org/officeDocument/2006/relationships/tags" Target="../tags/tag2.xml"/><Relationship Id="rId6" Type="http://schemas.openxmlformats.org/officeDocument/2006/relationships/image" Target="../media/image83.png"/><Relationship Id="rId5" Type="http://schemas.openxmlformats.org/officeDocument/2006/relationships/hyperlink" Target="https://education.github.com/benefits?type=student" TargetMode="External"/><Relationship Id="rId4" Type="http://schemas.openxmlformats.org/officeDocument/2006/relationships/hyperlink" Target="https://github.com/sindresorhus/awesome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3.xml"/><Relationship Id="rId6" Type="http://schemas.openxmlformats.org/officeDocument/2006/relationships/hyperlink" Target="https://github.com/sindresorhus/awesome" TargetMode="External"/><Relationship Id="rId5" Type="http://schemas.openxmlformats.org/officeDocument/2006/relationships/hyperlink" Target="https://aka.ms/AwesomeAzureArchitecture" TargetMode="External"/><Relationship Id="rId4" Type="http://schemas.openxmlformats.org/officeDocument/2006/relationships/image" Target="../media/image8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hyperlink" Target="https://www.podfeet.com/blog/tag/code/" TargetMode="External"/><Relationship Id="rId9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20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12" Type="http://schemas.openxmlformats.org/officeDocument/2006/relationships/image" Target="../media/image45.sv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9.sv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5" Type="http://schemas.microsoft.com/office/2007/relationships/hdphoto" Target="../media/hdphoto1.wdp"/><Relationship Id="rId10" Type="http://schemas.openxmlformats.org/officeDocument/2006/relationships/image" Target="../media/image43.svg"/><Relationship Id="rId4" Type="http://schemas.openxmlformats.org/officeDocument/2006/relationships/image" Target="../media/image37.svg"/><Relationship Id="rId9" Type="http://schemas.openxmlformats.org/officeDocument/2006/relationships/image" Target="../media/image42.png"/><Relationship Id="rId1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5" Type="http://schemas.openxmlformats.org/officeDocument/2006/relationships/hyperlink" Target="https://learn.microsoft.com/legal/cognitive-services/openai/transparency-note?tabs=text&amp;WT.mc_id=AZ-MVP-5004796" TargetMode="External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3" Type="http://schemas.openxmlformats.org/officeDocument/2006/relationships/image" Target="../media/image20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5" Type="http://schemas.openxmlformats.org/officeDocument/2006/relationships/image" Target="../media/image6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F175AB3-6697-4366-BB41-9FA8635F9A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5361" b="5942"/>
          <a:stretch/>
        </p:blipFill>
        <p:spPr>
          <a:xfrm>
            <a:off x="12472275" y="1"/>
            <a:ext cx="7617139" cy="9121647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4" name="Freeform 1456">
            <a:extLst>
              <a:ext uri="{FF2B5EF4-FFF2-40B4-BE49-F238E27FC236}">
                <a16:creationId xmlns:a16="http://schemas.microsoft.com/office/drawing/2014/main" id="{84F38088-EC52-4FC1-9A44-45ED21B4B668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2495550" y="1658011"/>
            <a:ext cx="15134051" cy="4393183"/>
          </a:xfrm>
          <a:custGeom>
            <a:avLst/>
            <a:gdLst>
              <a:gd name="T0" fmla="*/ 12190413 w 2770"/>
              <a:gd name="T1" fmla="*/ 3365014 h 940"/>
              <a:gd name="T2" fmla="*/ 8880958 w 2770"/>
              <a:gd name="T3" fmla="*/ 3219666 h 940"/>
              <a:gd name="T4" fmla="*/ 3124618 w 2770"/>
              <a:gd name="T5" fmla="*/ 3294542 h 940"/>
              <a:gd name="T6" fmla="*/ 0 w 2770"/>
              <a:gd name="T7" fmla="*/ 1915944 h 940"/>
              <a:gd name="T8" fmla="*/ 0 w 2770"/>
              <a:gd name="T9" fmla="*/ 0 h 940"/>
              <a:gd name="T10" fmla="*/ 12190413 w 2770"/>
              <a:gd name="T11" fmla="*/ 0 h 940"/>
              <a:gd name="T12" fmla="*/ 12190413 w 2770"/>
              <a:gd name="T13" fmla="*/ 3365014 h 94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770" h="940">
                <a:moveTo>
                  <a:pt x="2770" y="764"/>
                </a:moveTo>
                <a:cubicBezTo>
                  <a:pt x="2770" y="764"/>
                  <a:pt x="2447" y="531"/>
                  <a:pt x="2018" y="731"/>
                </a:cubicBezTo>
                <a:cubicBezTo>
                  <a:pt x="1568" y="940"/>
                  <a:pt x="1502" y="395"/>
                  <a:pt x="710" y="748"/>
                </a:cubicBezTo>
                <a:cubicBezTo>
                  <a:pt x="296" y="932"/>
                  <a:pt x="0" y="435"/>
                  <a:pt x="0" y="435"/>
                </a:cubicBezTo>
                <a:cubicBezTo>
                  <a:pt x="0" y="0"/>
                  <a:pt x="0" y="0"/>
                  <a:pt x="0" y="0"/>
                </a:cubicBezTo>
                <a:cubicBezTo>
                  <a:pt x="2770" y="0"/>
                  <a:pt x="2770" y="0"/>
                  <a:pt x="2770" y="0"/>
                </a:cubicBezTo>
                <a:lnTo>
                  <a:pt x="2770" y="764"/>
                </a:lnTo>
                <a:close/>
              </a:path>
            </a:pathLst>
          </a:cu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algn="ctr"/>
            <a:r>
              <a:rPr lang="en-US" sz="7692" dirty="0">
                <a:highlight>
                  <a:srgbClr val="00008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Azure Cloud Commanders</a:t>
            </a:r>
            <a:br>
              <a:rPr lang="en-US" sz="7692" dirty="0">
                <a:highlight>
                  <a:srgbClr val="00008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7692" dirty="0">
                <a:highlight>
                  <a:srgbClr val="00008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Azure OpenAI &amp; GitHub Copilot</a:t>
            </a:r>
            <a:endParaRPr lang="en-NZ" sz="7692" dirty="0">
              <a:highlight>
                <a:srgbClr val="00008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54971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ight Arrow 28">
            <a:extLst>
              <a:ext uri="{FF2B5EF4-FFF2-40B4-BE49-F238E27FC236}">
                <a16:creationId xmlns:a16="http://schemas.microsoft.com/office/drawing/2014/main" id="{C2EB7374-F1B6-6E79-E81A-401EF9E107B2}"/>
              </a:ext>
            </a:extLst>
          </p:cNvPr>
          <p:cNvSpPr/>
          <p:nvPr/>
        </p:nvSpPr>
        <p:spPr>
          <a:xfrm>
            <a:off x="0" y="-99756"/>
            <a:ext cx="19564350" cy="9119068"/>
          </a:xfrm>
          <a:prstGeom prst="rightArrow">
            <a:avLst>
              <a:gd name="adj1" fmla="val 100000"/>
              <a:gd name="adj2" fmla="val 32002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362" dirty="0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14891454-EEC5-D31F-A3DB-7B1E037CF1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5361" b="5942"/>
          <a:stretch/>
        </p:blipFill>
        <p:spPr>
          <a:xfrm>
            <a:off x="13914091" y="-26135"/>
            <a:ext cx="7617139" cy="9121647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3B6F5A9-F7E1-7ED0-E619-B872340C4D9F}"/>
              </a:ext>
            </a:extLst>
          </p:cNvPr>
          <p:cNvGrpSpPr/>
          <p:nvPr/>
        </p:nvGrpSpPr>
        <p:grpSpPr>
          <a:xfrm>
            <a:off x="-41128" y="-85550"/>
            <a:ext cx="1110785" cy="8539943"/>
            <a:chOff x="-2169520" y="-7126"/>
            <a:chExt cx="846462" cy="6507771"/>
          </a:xfrm>
        </p:grpSpPr>
        <p:sp>
          <p:nvSpPr>
            <p:cNvPr id="56" name="Round Single Corner of Rectangle 55">
              <a:extLst>
                <a:ext uri="{FF2B5EF4-FFF2-40B4-BE49-F238E27FC236}">
                  <a16:creationId xmlns:a16="http://schemas.microsoft.com/office/drawing/2014/main" id="{9AF8DCFD-9B39-9312-F1B5-D170FC294924}"/>
                </a:ext>
              </a:extLst>
            </p:cNvPr>
            <p:cNvSpPr/>
            <p:nvPr/>
          </p:nvSpPr>
          <p:spPr>
            <a:xfrm rot="5400000">
              <a:off x="-4983666" y="2807020"/>
              <a:ext cx="6474753" cy="846462"/>
            </a:xfrm>
            <a:prstGeom prst="round1Rect">
              <a:avLst>
                <a:gd name="adj" fmla="val 50000"/>
              </a:avLst>
            </a:prstGeom>
            <a:solidFill>
              <a:schemeClr val="accent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9937">
                <a:defRPr/>
              </a:pPr>
              <a:endParaRPr lang="en-US" sz="2362">
                <a:solidFill>
                  <a:srgbClr val="FFFFFF"/>
                </a:solidFill>
                <a:latin typeface="Montserrat" pitchFamily="2" charset="7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8755AC9-0E5D-F1C7-C90C-E2BDF09ABBF0}"/>
                </a:ext>
              </a:extLst>
            </p:cNvPr>
            <p:cNvSpPr txBox="1"/>
            <p:nvPr/>
          </p:nvSpPr>
          <p:spPr>
            <a:xfrm rot="5400000">
              <a:off x="-4869482" y="3133993"/>
              <a:ext cx="6355110" cy="378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199937">
                <a:defRPr/>
              </a:pPr>
              <a:r>
                <a:rPr lang="en-US" sz="2625" b="1" spc="394" dirty="0">
                  <a:solidFill>
                    <a:srgbClr val="FFFFFF"/>
                  </a:solidFill>
                  <a:latin typeface="Montserrat" pitchFamily="2" charset="77"/>
                </a:rPr>
                <a:t>GPT - </a:t>
              </a:r>
              <a:r>
                <a:rPr lang="en-US" sz="2625" b="1" spc="394" dirty="0" err="1">
                  <a:solidFill>
                    <a:srgbClr val="FFFFFF"/>
                  </a:solidFill>
                  <a:latin typeface="Montserrat" pitchFamily="2" charset="77"/>
                </a:rPr>
                <a:t>COmparisons</a:t>
              </a:r>
              <a:endParaRPr lang="en-US" sz="2625" b="1" spc="394" dirty="0">
                <a:solidFill>
                  <a:srgbClr val="FFFFFF"/>
                </a:solidFill>
                <a:latin typeface="Montserrat" pitchFamily="2" charset="77"/>
              </a:endParaRPr>
            </a:p>
          </p:txBody>
        </p: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BE56B0BA-1D35-52C1-43D3-A0133E8286B7}"/>
              </a:ext>
            </a:extLst>
          </p:cNvPr>
          <p:cNvSpPr txBox="1">
            <a:spLocks/>
          </p:cNvSpPr>
          <p:nvPr/>
        </p:nvSpPr>
        <p:spPr>
          <a:xfrm>
            <a:off x="3483863" y="1637340"/>
            <a:ext cx="11018520" cy="43088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-5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14400">
              <a:spcBef>
                <a:spcPct val="20000"/>
              </a:spcBef>
              <a:buSzPct val="90000"/>
              <a:defRPr/>
            </a:pPr>
            <a:r>
              <a:rPr lang="en-NZ" sz="2800" spc="0">
                <a:ln>
                  <a:noFill/>
                </a:ln>
                <a:gradFill flip="none" rotWithShape="1">
                  <a:gsLst>
                    <a:gs pos="0">
                      <a:srgbClr val="CD9AD0"/>
                    </a:gs>
                    <a:gs pos="100000">
                      <a:srgbClr val="8EC8E8"/>
                    </a:gs>
                  </a:gsLst>
                  <a:lin ang="10800000" scaled="1"/>
                  <a:tileRect/>
                </a:gradFill>
                <a:latin typeface="Segoe UI Semibold"/>
              </a:rPr>
              <a:t>Comparison of GPT versions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1D61A8-A952-C21B-C128-61A96EF24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627948" y="3343835"/>
            <a:ext cx="0" cy="3240220"/>
          </a:xfrm>
          <a:prstGeom prst="line">
            <a:avLst/>
          </a:prstGeom>
          <a:noFill/>
          <a:ln w="15875" cap="flat" cmpd="sng" algn="ctr">
            <a:gradFill>
              <a:gsLst>
                <a:gs pos="0">
                  <a:srgbClr val="000000"/>
                </a:gs>
                <a:gs pos="56000">
                  <a:srgbClr val="000000">
                    <a:lumMod val="75000"/>
                    <a:lumOff val="25000"/>
                  </a:srgbClr>
                </a:gs>
                <a:gs pos="100000">
                  <a:srgbClr val="000000"/>
                </a:gs>
              </a:gsLst>
              <a:lin ang="5400000" scaled="1"/>
            </a:gradFill>
            <a:prstDash val="solid"/>
            <a:headEnd type="none" w="lg" len="med"/>
            <a:tailEnd type="none" w="lg" len="med"/>
          </a:ln>
          <a:effectLst/>
        </p:spPr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C40F1ED-E0F8-E1F2-1106-9252E3C258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99043" y="3344443"/>
            <a:ext cx="0" cy="3239612"/>
          </a:xfrm>
          <a:prstGeom prst="line">
            <a:avLst/>
          </a:prstGeom>
          <a:noFill/>
          <a:ln w="15875" cap="flat" cmpd="sng" algn="ctr">
            <a:gradFill>
              <a:gsLst>
                <a:gs pos="0">
                  <a:srgbClr val="000000"/>
                </a:gs>
                <a:gs pos="56000">
                  <a:srgbClr val="000000">
                    <a:lumMod val="75000"/>
                    <a:lumOff val="25000"/>
                  </a:srgbClr>
                </a:gs>
                <a:gs pos="100000">
                  <a:srgbClr val="000000"/>
                </a:gs>
              </a:gsLst>
              <a:lin ang="5400000" scaled="1"/>
            </a:gradFill>
            <a:prstDash val="solid"/>
            <a:headEnd type="none" w="lg" len="med"/>
            <a:tailEnd type="none" w="lg" len="med"/>
          </a:ln>
          <a:effectLst/>
        </p:spPr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A8853AA-562D-7A14-96C6-D1E6ADD2CB61}"/>
              </a:ext>
            </a:extLst>
          </p:cNvPr>
          <p:cNvSpPr txBox="1"/>
          <p:nvPr/>
        </p:nvSpPr>
        <p:spPr>
          <a:xfrm>
            <a:off x="4677396" y="3174105"/>
            <a:ext cx="1454077" cy="523220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marL="0" lvl="1" algn="ctr" defTabSz="914102" fontAlgn="base">
              <a:spcAft>
                <a:spcPct val="0"/>
              </a:spcAft>
              <a:buSzPct val="90000"/>
              <a:defRPr/>
            </a:pPr>
            <a:r>
              <a:rPr lang="en-US" sz="2800">
                <a:gradFill flip="none" rotWithShape="1">
                  <a:gsLst>
                    <a:gs pos="0">
                      <a:srgbClr val="CD9AD0"/>
                    </a:gs>
                    <a:gs pos="100000">
                      <a:srgbClr val="8EC8E8"/>
                    </a:gs>
                  </a:gsLst>
                  <a:lin ang="10800000" scaled="1"/>
                  <a:tileRect/>
                </a:gradFill>
                <a:latin typeface="Segoe UI Semibold"/>
                <a:cs typeface="Segoe UI" pitchFamily="34" charset="0"/>
              </a:rPr>
              <a:t>GPT-3.5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4CDA89-9B3E-18C9-E4A8-16EA63240C12}"/>
              </a:ext>
            </a:extLst>
          </p:cNvPr>
          <p:cNvSpPr txBox="1"/>
          <p:nvPr/>
        </p:nvSpPr>
        <p:spPr>
          <a:xfrm>
            <a:off x="8209043" y="3151181"/>
            <a:ext cx="1603729" cy="769441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marL="0" lvl="1" algn="ctr" defTabSz="914102" fontAlgn="base">
              <a:spcAft>
                <a:spcPct val="0"/>
              </a:spcAft>
              <a:buSzPct val="90000"/>
              <a:defRPr/>
            </a:pPr>
            <a:r>
              <a:rPr lang="en-US" sz="2800" dirty="0">
                <a:gradFill flip="none" rotWithShape="1">
                  <a:gsLst>
                    <a:gs pos="0">
                      <a:srgbClr val="CD9AD0"/>
                    </a:gs>
                    <a:gs pos="100000">
                      <a:srgbClr val="8EC8E8"/>
                    </a:gs>
                  </a:gsLst>
                  <a:lin ang="10800000" scaled="1"/>
                  <a:tileRect/>
                </a:gradFill>
                <a:latin typeface="Segoe UI Semibold"/>
                <a:cs typeface="Segoe UI" pitchFamily="34" charset="0"/>
              </a:rPr>
              <a:t>ChatGPT </a:t>
            </a:r>
            <a:r>
              <a:rPr lang="en-US" sz="1600" b="1" dirty="0">
                <a:gradFill flip="none" rotWithShape="1">
                  <a:gsLst>
                    <a:gs pos="0">
                      <a:srgbClr val="CD9AD0"/>
                    </a:gs>
                    <a:gs pos="100000">
                      <a:srgbClr val="8EC8E8"/>
                    </a:gs>
                  </a:gsLst>
                  <a:lin ang="10800000" scaled="1"/>
                  <a:tileRect/>
                </a:gradFill>
                <a:latin typeface="Segoe UI Semibold"/>
                <a:cs typeface="Segoe UI" pitchFamily="34" charset="0"/>
              </a:rPr>
              <a:t>(preview)</a:t>
            </a:r>
            <a:endParaRPr lang="en-US" sz="2800" dirty="0">
              <a:gradFill flip="none" rotWithShape="1">
                <a:gsLst>
                  <a:gs pos="0">
                    <a:srgbClr val="CD9AD0"/>
                  </a:gs>
                  <a:gs pos="100000">
                    <a:srgbClr val="8EC8E8"/>
                  </a:gs>
                </a:gsLst>
                <a:lin ang="10800000" scaled="1"/>
                <a:tileRect/>
              </a:gradFill>
              <a:latin typeface="Segoe UI Semibold"/>
              <a:cs typeface="Segoe UI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F3D0070-9411-DC55-F1C4-C3FB6641986A}"/>
              </a:ext>
            </a:extLst>
          </p:cNvPr>
          <p:cNvSpPr/>
          <p:nvPr/>
        </p:nvSpPr>
        <p:spPr bwMode="auto">
          <a:xfrm>
            <a:off x="7376360" y="4000957"/>
            <a:ext cx="3092130" cy="2465658"/>
          </a:xfrm>
          <a:prstGeom prst="roundRect">
            <a:avLst/>
          </a:prstGeom>
          <a:noFill/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6637" rIns="91440" bIns="46637" numCol="1" rtlCol="0" anchor="t" anchorCtr="0" compatLnSpc="1">
            <a:prstTxWarp prst="textNoShape">
              <a:avLst/>
            </a:prstTxWarp>
          </a:bodyPr>
          <a:lstStyle/>
          <a:p>
            <a:pPr marL="285750" indent="-285750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FFFFFF"/>
                </a:solidFill>
                <a:latin typeface="Segoe UI"/>
              </a:rPr>
              <a:t>Should be first choice for most use cases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dirty="0">
              <a:solidFill>
                <a:srgbClr val="FFFFFF"/>
              </a:solidFill>
              <a:latin typeface="Segoe UI"/>
            </a:endParaRPr>
          </a:p>
          <a:p>
            <a:pPr defTabSz="93247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dirty="0">
              <a:solidFill>
                <a:srgbClr val="FFFFFF"/>
              </a:solidFill>
              <a:latin typeface="Segoe UI"/>
            </a:endParaRPr>
          </a:p>
          <a:p>
            <a:pPr marL="285750" indent="-285750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FFFFFF"/>
                </a:solidFill>
                <a:latin typeface="Segoe UI"/>
              </a:rPr>
              <a:t>For all workloads, not just Chat</a:t>
            </a:r>
            <a:endParaRPr lang="en-CA" sz="1400" kern="0" dirty="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2689E2B-6C88-1C14-F0C4-A732ABB26845}"/>
              </a:ext>
            </a:extLst>
          </p:cNvPr>
          <p:cNvSpPr txBox="1"/>
          <p:nvPr/>
        </p:nvSpPr>
        <p:spPr>
          <a:xfrm>
            <a:off x="11749031" y="3133466"/>
            <a:ext cx="1602861" cy="769441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marL="0" lvl="1" algn="ctr" defTabSz="914102" fontAlgn="base">
              <a:spcAft>
                <a:spcPct val="0"/>
              </a:spcAft>
              <a:buSzPct val="90000"/>
              <a:defRPr/>
            </a:pPr>
            <a:r>
              <a:rPr lang="en-US" sz="2800" b="1" dirty="0">
                <a:gradFill flip="none" rotWithShape="1">
                  <a:gsLst>
                    <a:gs pos="0">
                      <a:srgbClr val="CD9AD0"/>
                    </a:gs>
                    <a:gs pos="100000">
                      <a:srgbClr val="8EC8E8"/>
                    </a:gs>
                  </a:gsLst>
                  <a:lin ang="10800000" scaled="1"/>
                  <a:tileRect/>
                </a:gradFill>
                <a:latin typeface="Segoe UI Semibold"/>
                <a:cs typeface="Segoe UI" pitchFamily="34" charset="0"/>
              </a:rPr>
              <a:t>GPT-4 </a:t>
            </a:r>
            <a:r>
              <a:rPr lang="en-US" sz="1600" b="1" dirty="0">
                <a:gradFill flip="none" rotWithShape="1">
                  <a:gsLst>
                    <a:gs pos="0">
                      <a:srgbClr val="CD9AD0"/>
                    </a:gs>
                    <a:gs pos="100000">
                      <a:srgbClr val="8EC8E8"/>
                    </a:gs>
                  </a:gsLst>
                  <a:lin ang="10800000" scaled="1"/>
                  <a:tileRect/>
                </a:gradFill>
                <a:latin typeface="Segoe UI Semibold"/>
                <a:cs typeface="Segoe UI" pitchFamily="34" charset="0"/>
              </a:rPr>
              <a:t>(preview)</a:t>
            </a:r>
            <a:endParaRPr lang="en-US" sz="2800" b="1" dirty="0">
              <a:gradFill flip="none" rotWithShape="1">
                <a:gsLst>
                  <a:gs pos="0">
                    <a:srgbClr val="CD9AD0"/>
                  </a:gs>
                  <a:gs pos="100000">
                    <a:srgbClr val="8EC8E8"/>
                  </a:gs>
                </a:gsLst>
                <a:lin ang="10800000" scaled="1"/>
                <a:tileRect/>
              </a:gradFill>
              <a:latin typeface="Segoe UI Semibold"/>
              <a:cs typeface="Segoe UI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2B50D4D-5A0C-B32F-47E5-294A46420470}"/>
              </a:ext>
            </a:extLst>
          </p:cNvPr>
          <p:cNvSpPr/>
          <p:nvPr/>
        </p:nvSpPr>
        <p:spPr bwMode="auto">
          <a:xfrm>
            <a:off x="10805265" y="4000957"/>
            <a:ext cx="3336700" cy="2583098"/>
          </a:xfrm>
          <a:prstGeom prst="roundRect">
            <a:avLst/>
          </a:prstGeom>
          <a:noFill/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6637" rIns="91440" bIns="46637" numCol="1" rtlCol="0" anchor="ctr" anchorCtr="0" compatLnSpc="1">
            <a:prstTxWarp prst="textNoShape">
              <a:avLst/>
            </a:prstTxWarp>
          </a:bodyPr>
          <a:lstStyle/>
          <a:p>
            <a:pPr marL="285750" indent="-285750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rgbClr val="FFFFFF"/>
                </a:solidFill>
                <a:latin typeface="Segoe UI"/>
              </a:rPr>
              <a:t>Improved problem solving and reasoning capabilities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>
              <a:solidFill>
                <a:srgbClr val="FFFFFF"/>
              </a:solidFill>
              <a:latin typeface="Segoe UI"/>
            </a:endParaRPr>
          </a:p>
          <a:p>
            <a:pPr marL="285750" indent="-285750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rgbClr val="FFFFFF"/>
                </a:solidFill>
                <a:latin typeface="Segoe UI"/>
              </a:rPr>
              <a:t>Iterative refinement: </a:t>
            </a:r>
          </a:p>
          <a:p>
            <a:pPr marL="742950" lvl="1" indent="-285750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rgbClr val="FFFFFF"/>
                </a:solidFill>
                <a:latin typeface="Segoe UI"/>
              </a:rPr>
              <a:t>Paste in code errors &amp; GPT-4 will fix for you</a:t>
            </a:r>
          </a:p>
          <a:p>
            <a:pPr marL="742950" lvl="1" indent="-285750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rgbClr val="FFFFFF"/>
                </a:solidFill>
                <a:latin typeface="Segoe UI"/>
              </a:rPr>
              <a:t>Iterate on stories</a:t>
            </a:r>
          </a:p>
          <a:p>
            <a:pPr lvl="1" defTabSz="93247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>
              <a:solidFill>
                <a:srgbClr val="FFFFFF"/>
              </a:solidFill>
              <a:latin typeface="Segoe UI"/>
            </a:endParaRPr>
          </a:p>
          <a:p>
            <a:pPr marL="285750" indent="-285750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>
                <a:solidFill>
                  <a:srgbClr val="FFFFFF"/>
                </a:solidFill>
                <a:latin typeface="Segoe UI"/>
              </a:rPr>
              <a:t>Increased token limit - works well for long content</a:t>
            </a:r>
            <a:endParaRPr lang="en-CA" sz="160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856F8B3-4967-E0EF-5315-0BB2F68BFF09}"/>
              </a:ext>
            </a:extLst>
          </p:cNvPr>
          <p:cNvSpPr/>
          <p:nvPr/>
        </p:nvSpPr>
        <p:spPr bwMode="auto">
          <a:xfrm>
            <a:off x="3841235" y="3902907"/>
            <a:ext cx="3245281" cy="2465658"/>
          </a:xfrm>
          <a:prstGeom prst="roundRect">
            <a:avLst/>
          </a:prstGeom>
          <a:noFill/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91440" tIns="46637" rIns="91440" bIns="46637" numCol="1" rtlCol="0" anchor="ctr" anchorCtr="0" compatLnSpc="1">
            <a:prstTxWarp prst="textNoShape">
              <a:avLst/>
            </a:prstTxWarp>
          </a:bodyPr>
          <a:lstStyle/>
          <a:p>
            <a:pPr marL="285750" indent="-285750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FFFFFF"/>
                </a:solidFill>
                <a:latin typeface="Segoe UI"/>
              </a:rPr>
              <a:t>Most economical GPT model in Azure OpenAI Service</a:t>
            </a:r>
          </a:p>
          <a:p>
            <a:pPr defTabSz="932472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600" dirty="0">
              <a:solidFill>
                <a:srgbClr val="FFFFFF"/>
              </a:solidFill>
              <a:latin typeface="Segoe UI"/>
            </a:endParaRPr>
          </a:p>
          <a:p>
            <a:pPr marL="285750" indent="-285750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FFFFFF"/>
                </a:solidFill>
                <a:latin typeface="Segoe UI"/>
              </a:rPr>
              <a:t>Available in Western Europe</a:t>
            </a:r>
          </a:p>
          <a:p>
            <a:pPr marL="285750" indent="-285750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rgbClr val="FFFFFF"/>
              </a:solidFill>
              <a:latin typeface="Segoe UI"/>
            </a:endParaRPr>
          </a:p>
          <a:p>
            <a:pPr marL="285750" indent="-285750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FFFFFF"/>
                </a:solidFill>
                <a:latin typeface="Segoe UI"/>
              </a:rPr>
              <a:t>Use-case specific models to optimize inference time and performance</a:t>
            </a:r>
          </a:p>
          <a:p>
            <a:pPr marL="285750" indent="-285750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endParaRPr lang="en-US" sz="1600" dirty="0">
              <a:solidFill>
                <a:srgbClr val="FFFFFF"/>
              </a:solidFill>
              <a:latin typeface="Segoe UI"/>
            </a:endParaRPr>
          </a:p>
          <a:p>
            <a:pPr marL="285750" indent="-285750" defTabSz="932472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1600" dirty="0">
                <a:solidFill>
                  <a:srgbClr val="FFFFFF"/>
                </a:solidFill>
                <a:latin typeface="Segoe UI"/>
              </a:rPr>
              <a:t>Suitable for a large range of use cases</a:t>
            </a:r>
            <a:endParaRPr lang="en-CA" sz="1600" dirty="0">
              <a:solidFill>
                <a:srgbClr val="FFFFFF"/>
              </a:solidFill>
              <a:latin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1140959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8" grpId="0" animBg="1"/>
      <p:bldP spid="20" grpId="0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ight Arrow 28">
            <a:extLst>
              <a:ext uri="{FF2B5EF4-FFF2-40B4-BE49-F238E27FC236}">
                <a16:creationId xmlns:a16="http://schemas.microsoft.com/office/drawing/2014/main" id="{C2EB7374-F1B6-6E79-E81A-401EF9E107B2}"/>
              </a:ext>
            </a:extLst>
          </p:cNvPr>
          <p:cNvSpPr/>
          <p:nvPr/>
        </p:nvSpPr>
        <p:spPr>
          <a:xfrm>
            <a:off x="0" y="-99756"/>
            <a:ext cx="19564350" cy="9119068"/>
          </a:xfrm>
          <a:prstGeom prst="rightArrow">
            <a:avLst>
              <a:gd name="adj1" fmla="val 100000"/>
              <a:gd name="adj2" fmla="val 32002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362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14891454-EEC5-D31F-A3DB-7B1E037CF1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5361" b="5942"/>
          <a:stretch/>
        </p:blipFill>
        <p:spPr>
          <a:xfrm>
            <a:off x="13914091" y="-26135"/>
            <a:ext cx="7617139" cy="9121647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3B6F5A9-F7E1-7ED0-E619-B872340C4D9F}"/>
              </a:ext>
            </a:extLst>
          </p:cNvPr>
          <p:cNvGrpSpPr/>
          <p:nvPr/>
        </p:nvGrpSpPr>
        <p:grpSpPr>
          <a:xfrm>
            <a:off x="-41128" y="-85550"/>
            <a:ext cx="1110785" cy="8539943"/>
            <a:chOff x="-2169520" y="-7126"/>
            <a:chExt cx="846462" cy="6507771"/>
          </a:xfrm>
        </p:grpSpPr>
        <p:sp>
          <p:nvSpPr>
            <p:cNvPr id="56" name="Round Single Corner of Rectangle 55">
              <a:extLst>
                <a:ext uri="{FF2B5EF4-FFF2-40B4-BE49-F238E27FC236}">
                  <a16:creationId xmlns:a16="http://schemas.microsoft.com/office/drawing/2014/main" id="{9AF8DCFD-9B39-9312-F1B5-D170FC294924}"/>
                </a:ext>
              </a:extLst>
            </p:cNvPr>
            <p:cNvSpPr/>
            <p:nvPr/>
          </p:nvSpPr>
          <p:spPr>
            <a:xfrm rot="5400000">
              <a:off x="-4983666" y="2807020"/>
              <a:ext cx="6474753" cy="846462"/>
            </a:xfrm>
            <a:prstGeom prst="round1Rect">
              <a:avLst>
                <a:gd name="adj" fmla="val 50000"/>
              </a:avLst>
            </a:prstGeom>
            <a:solidFill>
              <a:schemeClr val="accent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9937">
                <a:defRPr/>
              </a:pPr>
              <a:endParaRPr lang="en-US" sz="2362">
                <a:solidFill>
                  <a:srgbClr val="FFFFFF"/>
                </a:solidFill>
                <a:latin typeface="Montserrat" pitchFamily="2" charset="7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8755AC9-0E5D-F1C7-C90C-E2BDF09ABBF0}"/>
                </a:ext>
              </a:extLst>
            </p:cNvPr>
            <p:cNvSpPr txBox="1"/>
            <p:nvPr/>
          </p:nvSpPr>
          <p:spPr>
            <a:xfrm rot="5400000">
              <a:off x="-4869482" y="3133993"/>
              <a:ext cx="6355110" cy="378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199937">
                <a:defRPr/>
              </a:pPr>
              <a:r>
                <a:rPr lang="en-US" sz="2625" b="1" spc="394" dirty="0">
                  <a:solidFill>
                    <a:srgbClr val="FFFFFF"/>
                  </a:solidFill>
                  <a:latin typeface="Montserrat" pitchFamily="2" charset="77"/>
                </a:rPr>
                <a:t>Open AI – Use Case</a:t>
              </a:r>
            </a:p>
          </p:txBody>
        </p:sp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8609C10-5E4B-FF14-EDD1-4B31399FC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080775" y="4765004"/>
            <a:ext cx="644457" cy="0"/>
          </a:xfrm>
          <a:prstGeom prst="straightConnector1">
            <a:avLst/>
          </a:prstGeom>
          <a:noFill/>
          <a:ln w="9525" cap="flat" cmpd="sng" algn="ctr">
            <a:solidFill>
              <a:srgbClr val="D83B01"/>
            </a:solidFill>
            <a:prstDash val="solid"/>
            <a:tailEnd type="triangle"/>
          </a:ln>
          <a:effectLst/>
        </p:spPr>
      </p:cxnSp>
      <p:pic>
        <p:nvPicPr>
          <p:cNvPr id="82" name="Picture 81">
            <a:extLst>
              <a:ext uri="{FF2B5EF4-FFF2-40B4-BE49-F238E27FC236}">
                <a16:creationId xmlns:a16="http://schemas.microsoft.com/office/drawing/2014/main" id="{C12CFF02-B4D8-228A-BB8B-3D12F5F82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7628" y="3047774"/>
            <a:ext cx="466242" cy="466242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5266A885-F910-718B-1DF0-D0B36E0561D9}"/>
              </a:ext>
            </a:extLst>
          </p:cNvPr>
          <p:cNvSpPr txBox="1"/>
          <p:nvPr/>
        </p:nvSpPr>
        <p:spPr>
          <a:xfrm>
            <a:off x="12772786" y="5849901"/>
            <a:ext cx="10303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sz="1400" b="1">
                <a:solidFill>
                  <a:srgbClr val="FFFFFF"/>
                </a:solidFill>
                <a:latin typeface="Segoe UI"/>
              </a:rPr>
              <a:t>Power BI</a:t>
            </a:r>
          </a:p>
        </p:txBody>
      </p:sp>
      <p:pic>
        <p:nvPicPr>
          <p:cNvPr id="84" name="Picture 83" descr="Icon&#10;&#10;Description automatically generated">
            <a:extLst>
              <a:ext uri="{FF2B5EF4-FFF2-40B4-BE49-F238E27FC236}">
                <a16:creationId xmlns:a16="http://schemas.microsoft.com/office/drawing/2014/main" id="{379C2B32-178A-14F6-56C5-107573F8BD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8572" y="3660184"/>
            <a:ext cx="419914" cy="419914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615A8FC7-6044-1D64-186E-5DAD606FA0A5}"/>
              </a:ext>
            </a:extLst>
          </p:cNvPr>
          <p:cNvSpPr txBox="1"/>
          <p:nvPr/>
        </p:nvSpPr>
        <p:spPr>
          <a:xfrm>
            <a:off x="12722966" y="4239570"/>
            <a:ext cx="11911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sz="1400" b="1">
                <a:solidFill>
                  <a:srgbClr val="FFFFFF"/>
                </a:solidFill>
                <a:latin typeface="Segoe UI"/>
              </a:rPr>
              <a:t>Web Application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BE237131-8F8D-60F1-F64F-FD3A5441D8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2694765" y="3501732"/>
            <a:ext cx="1191125" cy="2655946"/>
          </a:xfrm>
          <a:prstGeom prst="rect">
            <a:avLst/>
          </a:prstGeom>
          <a:noFill/>
          <a:ln w="10795" cap="flat" cmpd="sng" algn="ctr">
            <a:solidFill>
              <a:srgbClr val="FFFFFF">
                <a:lumMod val="75000"/>
              </a:srgbClr>
            </a:solidFill>
            <a:prstDash val="lg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DC7F7B7-CD1A-7E62-F6E9-BFC59FF08A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91" idx="3"/>
            <a:endCxn id="92" idx="1"/>
          </p:cNvCxnSpPr>
          <p:nvPr/>
        </p:nvCxnSpPr>
        <p:spPr>
          <a:xfrm>
            <a:off x="8952947" y="4816674"/>
            <a:ext cx="1539155" cy="13033"/>
          </a:xfrm>
          <a:prstGeom prst="straightConnector1">
            <a:avLst/>
          </a:prstGeom>
          <a:noFill/>
          <a:ln w="9525" cap="flat" cmpd="sng" algn="ctr">
            <a:solidFill>
              <a:srgbClr val="D83B01"/>
            </a:solidFill>
            <a:prstDash val="solid"/>
            <a:tailEnd type="triangle"/>
          </a:ln>
          <a:effectLst/>
        </p:spPr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C967E837-F197-6F8A-5358-D1058A9CE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92" idx="3"/>
            <a:endCxn id="86" idx="1"/>
          </p:cNvCxnSpPr>
          <p:nvPr/>
        </p:nvCxnSpPr>
        <p:spPr>
          <a:xfrm flipV="1">
            <a:off x="11265843" y="4829705"/>
            <a:ext cx="1428922" cy="2"/>
          </a:xfrm>
          <a:prstGeom prst="straightConnector1">
            <a:avLst/>
          </a:prstGeom>
          <a:noFill/>
          <a:ln w="9525" cap="flat" cmpd="sng" algn="ctr">
            <a:solidFill>
              <a:srgbClr val="D83B01"/>
            </a:solidFill>
            <a:prstDash val="solid"/>
            <a:tailEnd type="triangle"/>
          </a:ln>
          <a:effectLst/>
        </p:spPr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E79E3E6-6D81-99BF-DA6B-AAEAE7CF2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10867568" y="3602892"/>
            <a:ext cx="7206" cy="723964"/>
          </a:xfrm>
          <a:prstGeom prst="straightConnector1">
            <a:avLst/>
          </a:prstGeom>
          <a:noFill/>
          <a:ln w="9525" cap="flat" cmpd="sng" algn="ctr">
            <a:solidFill>
              <a:srgbClr val="D83B01"/>
            </a:solidFill>
            <a:prstDash val="solid"/>
            <a:tailEnd type="triangle"/>
          </a:ln>
          <a:effectLst/>
        </p:spPr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E83F9C87-4CD0-D1B6-DAC6-3F26E2A01FE4}"/>
              </a:ext>
            </a:extLst>
          </p:cNvPr>
          <p:cNvSpPr txBox="1"/>
          <p:nvPr/>
        </p:nvSpPr>
        <p:spPr>
          <a:xfrm>
            <a:off x="10370972" y="2557861"/>
            <a:ext cx="1016000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914400">
              <a:defRPr/>
            </a:pPr>
            <a:r>
              <a:rPr lang="en-US" sz="1400" b="1">
                <a:solidFill>
                  <a:srgbClr val="FFFFFF"/>
                </a:solidFill>
                <a:latin typeface="Segoe UI"/>
              </a:rPr>
              <a:t>Cosmos DB</a:t>
            </a:r>
            <a:endParaRPr lang="en-US" sz="2000">
              <a:solidFill>
                <a:srgbClr val="FFFFFF"/>
              </a:solidFill>
              <a:latin typeface="Segoe UI"/>
            </a:endParaRPr>
          </a:p>
        </p:txBody>
      </p:sp>
      <p:pic>
        <p:nvPicPr>
          <p:cNvPr id="91" name="Picture 90" descr="Icon&#10;&#10;Description automatically generated">
            <a:extLst>
              <a:ext uri="{FF2B5EF4-FFF2-40B4-BE49-F238E27FC236}">
                <a16:creationId xmlns:a16="http://schemas.microsoft.com/office/drawing/2014/main" id="{9218D434-89A1-D826-C917-6B511C9305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3061" y="4421731"/>
            <a:ext cx="789886" cy="789886"/>
          </a:xfrm>
          <a:prstGeom prst="rect">
            <a:avLst/>
          </a:prstGeom>
        </p:spPr>
      </p:pic>
      <p:pic>
        <p:nvPicPr>
          <p:cNvPr id="92" name="Picture 91" descr="Logo, icon&#10;&#10;Description automatically generated">
            <a:extLst>
              <a:ext uri="{FF2B5EF4-FFF2-40B4-BE49-F238E27FC236}">
                <a16:creationId xmlns:a16="http://schemas.microsoft.com/office/drawing/2014/main" id="{458FDF79-0336-52E4-3A59-33D28F61B7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102" y="4442836"/>
            <a:ext cx="773741" cy="773741"/>
          </a:xfrm>
          <a:prstGeom prst="rect">
            <a:avLst/>
          </a:prstGeom>
        </p:spPr>
      </p:pic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F6A9F23F-1518-B535-F506-456E80EBBD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56965" y="5344103"/>
            <a:ext cx="0" cy="702910"/>
          </a:xfrm>
          <a:prstGeom prst="straightConnector1">
            <a:avLst/>
          </a:prstGeom>
          <a:noFill/>
          <a:ln w="9525" cap="flat" cmpd="sng" algn="ctr">
            <a:solidFill>
              <a:srgbClr val="0078D4"/>
            </a:solidFill>
            <a:prstDash val="solid"/>
            <a:headEnd type="triangle"/>
            <a:tailEnd type="triangle"/>
          </a:ln>
          <a:effectLst/>
        </p:spPr>
      </p:cxn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6EF4679E-E3D5-B210-9AC9-D6AD23048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075177" y="3832043"/>
            <a:ext cx="2559131" cy="1969260"/>
          </a:xfrm>
          <a:prstGeom prst="roundRect">
            <a:avLst/>
          </a:prstGeom>
          <a:noFill/>
          <a:ln w="10795" cap="flat" cmpd="sng" algn="ctr">
            <a:solidFill>
              <a:srgbClr val="0078D4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A962920-92AA-A0D4-7373-443DE337407D}"/>
              </a:ext>
            </a:extLst>
          </p:cNvPr>
          <p:cNvSpPr txBox="1"/>
          <p:nvPr/>
        </p:nvSpPr>
        <p:spPr>
          <a:xfrm>
            <a:off x="4777715" y="3255658"/>
            <a:ext cx="115405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914400">
              <a:defRPr/>
            </a:pPr>
            <a:r>
              <a:rPr lang="en-US" sz="1400" b="1">
                <a:solidFill>
                  <a:srgbClr val="FFFFFF"/>
                </a:solidFill>
                <a:latin typeface="Segoe UI"/>
              </a:rPr>
              <a:t>PDF OCR pipeline</a:t>
            </a:r>
            <a:endParaRPr lang="en-US" sz="2000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3A61AAA5-B9E7-E5F5-2554-D9E972F15C6A}"/>
              </a:ext>
            </a:extLst>
          </p:cNvPr>
          <p:cNvSpPr txBox="1"/>
          <p:nvPr/>
        </p:nvSpPr>
        <p:spPr>
          <a:xfrm>
            <a:off x="7788427" y="5224650"/>
            <a:ext cx="1539154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914400">
              <a:defRPr/>
            </a:pPr>
            <a:r>
              <a:rPr lang="en-US" sz="1400" b="1">
                <a:solidFill>
                  <a:srgbClr val="FFFFFF"/>
                </a:solidFill>
                <a:latin typeface="Segoe UI"/>
              </a:rPr>
              <a:t>Azure Cognitive Search</a:t>
            </a:r>
            <a:endParaRPr lang="en-US" sz="2000">
              <a:solidFill>
                <a:srgbClr val="FFFFFF"/>
              </a:solidFill>
              <a:latin typeface="Segoe UI"/>
            </a:endParaRP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0922D6EB-494D-1F4D-2F1B-BB863278F3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94" idx="3"/>
            <a:endCxn id="91" idx="1"/>
          </p:cNvCxnSpPr>
          <p:nvPr/>
        </p:nvCxnSpPr>
        <p:spPr>
          <a:xfrm>
            <a:off x="6634308" y="4816673"/>
            <a:ext cx="1528753" cy="1"/>
          </a:xfrm>
          <a:prstGeom prst="straightConnector1">
            <a:avLst/>
          </a:prstGeom>
          <a:noFill/>
          <a:ln w="9525" cap="flat" cmpd="sng" algn="ctr">
            <a:solidFill>
              <a:srgbClr val="D83B01"/>
            </a:solidFill>
            <a:prstDash val="solid"/>
            <a:tailEnd type="triangle"/>
          </a:ln>
          <a:effectLst/>
        </p:spPr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D56728F8-1455-B05E-E8B4-D13747CD1643}"/>
              </a:ext>
            </a:extLst>
          </p:cNvPr>
          <p:cNvSpPr txBox="1"/>
          <p:nvPr/>
        </p:nvSpPr>
        <p:spPr>
          <a:xfrm>
            <a:off x="10160313" y="6749375"/>
            <a:ext cx="1428922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914400">
              <a:defRPr/>
            </a:pPr>
            <a:r>
              <a:rPr lang="en-US" sz="1400" b="1">
                <a:solidFill>
                  <a:srgbClr val="FFFFFF"/>
                </a:solidFill>
                <a:latin typeface="Segoe UI"/>
              </a:rPr>
              <a:t>Azure OpenAI Service</a:t>
            </a:r>
            <a:endParaRPr lang="en-US" sz="2000">
              <a:solidFill>
                <a:srgbClr val="FFFFFF"/>
              </a:solidFill>
              <a:latin typeface="Segoe UI"/>
            </a:endParaRPr>
          </a:p>
        </p:txBody>
      </p:sp>
      <p:pic>
        <p:nvPicPr>
          <p:cNvPr id="99" name="Graphic 98" descr="Form Recognizer graphic">
            <a:extLst>
              <a:ext uri="{FF2B5EF4-FFF2-40B4-BE49-F238E27FC236}">
                <a16:creationId xmlns:a16="http://schemas.microsoft.com/office/drawing/2014/main" id="{3C70AA27-7F87-9A0B-7F43-8AD1BF2C56F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83070" y="4436169"/>
            <a:ext cx="585466" cy="585466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F02E88F3-2F4C-C0E1-EBC8-28A1FBF23675}"/>
              </a:ext>
            </a:extLst>
          </p:cNvPr>
          <p:cNvSpPr txBox="1"/>
          <p:nvPr/>
        </p:nvSpPr>
        <p:spPr>
          <a:xfrm>
            <a:off x="5379572" y="5156094"/>
            <a:ext cx="1281698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 defTabSz="914400">
              <a:defRPr/>
            </a:pPr>
            <a:r>
              <a:rPr lang="en-US" sz="1400" b="1">
                <a:solidFill>
                  <a:srgbClr val="FFFFFF"/>
                </a:solidFill>
                <a:latin typeface="Segoe UI"/>
              </a:rPr>
              <a:t>Azure Form Recognizer</a:t>
            </a:r>
            <a:endParaRPr lang="en-US" sz="2000">
              <a:solidFill>
                <a:srgbClr val="FFFFFF"/>
              </a:solidFill>
              <a:latin typeface="Segoe UI"/>
            </a:endParaRPr>
          </a:p>
        </p:txBody>
      </p:sp>
      <p:pic>
        <p:nvPicPr>
          <p:cNvPr id="101" name="Graphic 100" descr="Graphic of documents">
            <a:extLst>
              <a:ext uri="{FF2B5EF4-FFF2-40B4-BE49-F238E27FC236}">
                <a16:creationId xmlns:a16="http://schemas.microsoft.com/office/drawing/2014/main" id="{0D76ABFD-05E8-FD23-2899-DD4B456B91F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94192" y="4479695"/>
            <a:ext cx="585466" cy="585466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57894EB2-AFF1-826F-6F74-92903109A7D8}"/>
              </a:ext>
            </a:extLst>
          </p:cNvPr>
          <p:cNvSpPr txBox="1"/>
          <p:nvPr/>
        </p:nvSpPr>
        <p:spPr>
          <a:xfrm>
            <a:off x="4096068" y="5250387"/>
            <a:ext cx="119339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defTabSz="914400">
              <a:defRPr/>
            </a:pPr>
            <a:r>
              <a:rPr lang="en-US" sz="1400" b="1">
                <a:solidFill>
                  <a:srgbClr val="FFFFFF"/>
                </a:solidFill>
                <a:latin typeface="Segoe UI"/>
              </a:rPr>
              <a:t>Documents</a:t>
            </a:r>
            <a:endParaRPr lang="en-US" b="1">
              <a:solidFill>
                <a:srgbClr val="FFFFFF"/>
              </a:solidFill>
              <a:latin typeface="Segoe UI"/>
            </a:endParaRPr>
          </a:p>
        </p:txBody>
      </p:sp>
      <p:sp>
        <p:nvSpPr>
          <p:cNvPr id="103" name="Title 8">
            <a:extLst>
              <a:ext uri="{FF2B5EF4-FFF2-40B4-BE49-F238E27FC236}">
                <a16:creationId xmlns:a16="http://schemas.microsoft.com/office/drawing/2014/main" id="{14E0068F-22A9-83CD-DAED-49FE7AA74DF8}"/>
              </a:ext>
            </a:extLst>
          </p:cNvPr>
          <p:cNvSpPr txBox="1">
            <a:spLocks/>
          </p:cNvSpPr>
          <p:nvPr/>
        </p:nvSpPr>
        <p:spPr>
          <a:xfrm>
            <a:off x="4324696" y="992867"/>
            <a:ext cx="9256502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-5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3200" b="1" i="0" u="none" strike="noStrike" kern="1200" cap="none" spc="-5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 Semilight" panose="020B0402040204020203" pitchFamily="34" charset="0"/>
              </a:rPr>
              <a:t>Document Process Automation</a:t>
            </a:r>
            <a:endParaRPr kumimoji="0" lang="en-NZ" sz="3600" b="0" i="0" u="none" strike="noStrike" kern="1200" cap="none" spc="-50" normalizeH="0" baseline="0" noProof="0">
              <a:ln w="3175">
                <a:noFill/>
              </a:ln>
              <a:gradFill>
                <a:gsLst>
                  <a:gs pos="125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104" name="Content Placeholder 13">
            <a:extLst>
              <a:ext uri="{FF2B5EF4-FFF2-40B4-BE49-F238E27FC236}">
                <a16:creationId xmlns:a16="http://schemas.microsoft.com/office/drawing/2014/main" id="{8A739F78-1316-EA85-2CC9-A19C8F999219}"/>
              </a:ext>
            </a:extLst>
          </p:cNvPr>
          <p:cNvSpPr txBox="1">
            <a:spLocks/>
          </p:cNvSpPr>
          <p:nvPr/>
        </p:nvSpPr>
        <p:spPr>
          <a:xfrm>
            <a:off x="5379571" y="1492420"/>
            <a:ext cx="7260754" cy="747676"/>
          </a:xfrm>
          <a:prstGeom prst="rect">
            <a:avLst/>
          </a:prstGeom>
        </p:spPr>
        <p:txBody>
          <a:bodyPr/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400" kern="1200" spc="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0" marR="0" indent="0" algn="l" defTabSz="932742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0" cap="all" spc="100" baseline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2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spc="-50">
                <a:ln w="3175">
                  <a:noFill/>
                </a:ln>
                <a:solidFill>
                  <a:srgbClr val="FFFFFF"/>
                </a:solidFill>
                <a:latin typeface="Segoe UI"/>
              </a:rPr>
              <a:t>Extract rich insights from documents and summarize</a:t>
            </a:r>
            <a:br>
              <a:rPr lang="en-US" sz="2000" spc="-50">
                <a:ln w="3175">
                  <a:noFill/>
                </a:ln>
                <a:solidFill>
                  <a:srgbClr val="FFFFFF"/>
                </a:solidFill>
                <a:latin typeface="Segoe UI"/>
              </a:rPr>
            </a:br>
            <a:r>
              <a:rPr lang="en-US" sz="2000" spc="-50">
                <a:ln w="3175">
                  <a:noFill/>
                </a:ln>
                <a:solidFill>
                  <a:srgbClr val="FFFFFF"/>
                </a:solidFill>
                <a:latin typeface="Segoe UI"/>
                <a:hlinkClick r:id="rId12"/>
              </a:rPr>
              <a:t>https://azureaidevs.github.io/hub/2023-aia/day10</a:t>
            </a:r>
            <a:r>
              <a:rPr lang="en-US" sz="2000" spc="-50">
                <a:ln w="3175">
                  <a:noFill/>
                </a:ln>
                <a:solidFill>
                  <a:srgbClr val="FFFFFF"/>
                </a:solidFill>
                <a:latin typeface="Segoe UI"/>
              </a:rPr>
              <a:t> </a:t>
            </a:r>
          </a:p>
          <a:p>
            <a:pPr algn="ctr"/>
            <a:endParaRPr lang="en-US" sz="3200">
              <a:solidFill>
                <a:srgbClr val="0078D4">
                  <a:lumMod val="60000"/>
                  <a:lumOff val="40000"/>
                </a:srgbClr>
              </a:solidFill>
              <a:latin typeface="Segoe UI"/>
            </a:endParaRPr>
          </a:p>
        </p:txBody>
      </p:sp>
      <p:pic>
        <p:nvPicPr>
          <p:cNvPr id="105" name="Graphic 104" descr="power bi icon">
            <a:extLst>
              <a:ext uri="{FF2B5EF4-FFF2-40B4-BE49-F238E27FC236}">
                <a16:creationId xmlns:a16="http://schemas.microsoft.com/office/drawing/2014/main" id="{4E756F41-13D6-8DDF-D28E-96B4A131A9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066148" y="5344103"/>
            <a:ext cx="457200" cy="457200"/>
          </a:xfrm>
          <a:prstGeom prst="rect">
            <a:avLst/>
          </a:prstGeom>
        </p:spPr>
      </p:pic>
      <p:pic>
        <p:nvPicPr>
          <p:cNvPr id="106" name="Graphic 105">
            <a:extLst>
              <a:ext uri="{FF2B5EF4-FFF2-40B4-BE49-F238E27FC236}">
                <a16:creationId xmlns:a16="http://schemas.microsoft.com/office/drawing/2014/main" id="{CE2EF71B-F52C-2BED-487D-7E0C7A44C8A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641653" y="6276482"/>
            <a:ext cx="466242" cy="423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182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417BC05A-F8CA-028F-8649-0E9DB69656E5}"/>
              </a:ext>
            </a:extLst>
          </p:cNvPr>
          <p:cNvSpPr txBox="1"/>
          <p:nvPr/>
        </p:nvSpPr>
        <p:spPr>
          <a:xfrm>
            <a:off x="10738936" y="2665311"/>
            <a:ext cx="69188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Azure Open AI</a:t>
            </a:r>
          </a:p>
          <a:p>
            <a:pPr algn="ctr"/>
            <a:r>
              <a:rPr lang="en-US" sz="7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Azure Docs</a:t>
            </a:r>
            <a:endParaRPr lang="en-US" sz="72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050" name="Picture 2" descr="ChatGPT - Azure Elastic SAN Query">
            <a:extLst>
              <a:ext uri="{FF2B5EF4-FFF2-40B4-BE49-F238E27FC236}">
                <a16:creationId xmlns:a16="http://schemas.microsoft.com/office/drawing/2014/main" id="{41BA04F2-BE93-742C-C289-3B4EB42AB6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7013" y="696119"/>
            <a:ext cx="18185498" cy="7607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B04ACDE-9E7E-B24B-283B-205E6E0539C1}"/>
              </a:ext>
            </a:extLst>
          </p:cNvPr>
          <p:cNvSpPr txBox="1"/>
          <p:nvPr/>
        </p:nvSpPr>
        <p:spPr>
          <a:xfrm>
            <a:off x="6051465" y="8465606"/>
            <a:ext cx="128873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https://luke.geek.nz/azure/Bring-Your-Data-to-Life-with-Azure-OpenAI/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22698166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791E9C-BECF-038F-D5F8-04A276968CFA}"/>
              </a:ext>
            </a:extLst>
          </p:cNvPr>
          <p:cNvSpPr txBox="1"/>
          <p:nvPr/>
        </p:nvSpPr>
        <p:spPr>
          <a:xfrm>
            <a:off x="286425" y="1525476"/>
            <a:ext cx="7615003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8800" b="1" dirty="0">
                <a:solidFill>
                  <a:srgbClr val="0070C0"/>
                </a:solidFill>
              </a:rPr>
              <a:t>KEEP</a:t>
            </a:r>
          </a:p>
          <a:p>
            <a:pPr algn="ctr"/>
            <a:r>
              <a:rPr lang="en-NZ" sz="8800" b="1" dirty="0">
                <a:solidFill>
                  <a:srgbClr val="0070C0"/>
                </a:solidFill>
              </a:rPr>
              <a:t>CALM</a:t>
            </a:r>
          </a:p>
          <a:p>
            <a:pPr algn="ctr"/>
            <a:r>
              <a:rPr lang="en-NZ" sz="6000" b="1" dirty="0">
                <a:solidFill>
                  <a:srgbClr val="0070C0"/>
                </a:solidFill>
              </a:rPr>
              <a:t>AND</a:t>
            </a:r>
            <a:endParaRPr lang="en-NZ" sz="8800" b="1" dirty="0">
              <a:solidFill>
                <a:srgbClr val="0070C0"/>
              </a:solidFill>
            </a:endParaRPr>
          </a:p>
          <a:p>
            <a:pPr algn="ctr"/>
            <a:r>
              <a:rPr lang="en-NZ" sz="8800" b="1" dirty="0">
                <a:solidFill>
                  <a:srgbClr val="0070C0"/>
                </a:solidFill>
              </a:rPr>
              <a:t>DEMO IT IN AZURE</a:t>
            </a:r>
          </a:p>
        </p:txBody>
      </p:sp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D087A3EE-8B69-5098-C0EF-3E9B8C21B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469" y="134913"/>
            <a:ext cx="2214917" cy="1661188"/>
          </a:xfrm>
          <a:prstGeom prst="rect">
            <a:avLst/>
          </a:prstGeom>
        </p:spPr>
      </p:pic>
      <p:grpSp>
        <p:nvGrpSpPr>
          <p:cNvPr id="9" name="Google Shape;434;p21">
            <a:extLst>
              <a:ext uri="{FF2B5EF4-FFF2-40B4-BE49-F238E27FC236}">
                <a16:creationId xmlns:a16="http://schemas.microsoft.com/office/drawing/2014/main" id="{39C2C906-BBAE-1DA4-1A7E-023BC12876A0}"/>
              </a:ext>
            </a:extLst>
          </p:cNvPr>
          <p:cNvGrpSpPr>
            <a:grpSpLocks/>
          </p:cNvGrpSpPr>
          <p:nvPr/>
        </p:nvGrpSpPr>
        <p:grpSpPr bwMode="auto">
          <a:xfrm>
            <a:off x="9827740" y="1022120"/>
            <a:ext cx="8288809" cy="6865087"/>
            <a:chOff x="4800600" y="3789363"/>
            <a:chExt cx="2495550" cy="2280627"/>
          </a:xfrm>
        </p:grpSpPr>
        <p:sp>
          <p:nvSpPr>
            <p:cNvPr id="10" name="Google Shape;435;p21">
              <a:extLst>
                <a:ext uri="{FF2B5EF4-FFF2-40B4-BE49-F238E27FC236}">
                  <a16:creationId xmlns:a16="http://schemas.microsoft.com/office/drawing/2014/main" id="{9D161315-2BD8-F225-F6C6-A6AA9425D8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9925" y="3789363"/>
              <a:ext cx="276225" cy="1490663"/>
            </a:xfrm>
            <a:custGeom>
              <a:avLst/>
              <a:gdLst>
                <a:gd name="T0" fmla="*/ 2147483646 w 174"/>
                <a:gd name="T1" fmla="*/ 2147483646 h 939"/>
                <a:gd name="T2" fmla="*/ 2147483646 w 174"/>
                <a:gd name="T3" fmla="*/ 2147483646 h 939"/>
                <a:gd name="T4" fmla="*/ 0 w 174"/>
                <a:gd name="T5" fmla="*/ 0 h 939"/>
                <a:gd name="T6" fmla="*/ 2147483646 w 174"/>
                <a:gd name="T7" fmla="*/ 2147483646 h 9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4" h="939" extrusionOk="0">
                  <a:moveTo>
                    <a:pt x="174" y="116"/>
                  </a:moveTo>
                  <a:lnTo>
                    <a:pt x="146" y="939"/>
                  </a:lnTo>
                  <a:lnTo>
                    <a:pt x="0" y="0"/>
                  </a:lnTo>
                  <a:lnTo>
                    <a:pt x="174" y="116"/>
                  </a:lnTo>
                  <a:close/>
                </a:path>
              </a:pathLst>
            </a:custGeom>
            <a:solidFill>
              <a:srgbClr val="2B93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19974" tIns="59971" rIns="119974" bIns="59971"/>
            <a:lstStyle/>
            <a:p>
              <a:endParaRPr lang="en-US" sz="2362"/>
            </a:p>
          </p:txBody>
        </p:sp>
        <p:sp>
          <p:nvSpPr>
            <p:cNvPr id="11" name="Google Shape;436;p21">
              <a:extLst>
                <a:ext uri="{FF2B5EF4-FFF2-40B4-BE49-F238E27FC236}">
                  <a16:creationId xmlns:a16="http://schemas.microsoft.com/office/drawing/2014/main" id="{DA69988E-C96E-4B9F-CD42-6F9A6AAE2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0600" y="3789363"/>
              <a:ext cx="2451100" cy="1719263"/>
            </a:xfrm>
            <a:custGeom>
              <a:avLst/>
              <a:gdLst>
                <a:gd name="T0" fmla="*/ 2147483646 w 1544"/>
                <a:gd name="T1" fmla="*/ 2147483646 h 1083"/>
                <a:gd name="T2" fmla="*/ 2147483646 w 1544"/>
                <a:gd name="T3" fmla="*/ 0 h 1083"/>
                <a:gd name="T4" fmla="*/ 2147483646 w 1544"/>
                <a:gd name="T5" fmla="*/ 2147483646 h 1083"/>
                <a:gd name="T6" fmla="*/ 0 w 1544"/>
                <a:gd name="T7" fmla="*/ 2147483646 h 1083"/>
                <a:gd name="T8" fmla="*/ 2147483646 w 1544"/>
                <a:gd name="T9" fmla="*/ 2147483646 h 10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44" h="1083" extrusionOk="0">
                  <a:moveTo>
                    <a:pt x="241" y="352"/>
                  </a:moveTo>
                  <a:lnTo>
                    <a:pt x="1398" y="0"/>
                  </a:lnTo>
                  <a:lnTo>
                    <a:pt x="1544" y="939"/>
                  </a:lnTo>
                  <a:lnTo>
                    <a:pt x="0" y="1083"/>
                  </a:lnTo>
                  <a:lnTo>
                    <a:pt x="241" y="352"/>
                  </a:lnTo>
                  <a:close/>
                </a:path>
              </a:pathLst>
            </a:custGeom>
            <a:solidFill>
              <a:srgbClr val="34B2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19974" tIns="59971" rIns="119974" bIns="59971"/>
            <a:lstStyle/>
            <a:p>
              <a:endParaRPr lang="en-US" sz="2362"/>
            </a:p>
          </p:txBody>
        </p:sp>
        <p:sp>
          <p:nvSpPr>
            <p:cNvPr id="12" name="Google Shape;437;p21">
              <a:extLst>
                <a:ext uri="{FF2B5EF4-FFF2-40B4-BE49-F238E27FC236}">
                  <a16:creationId xmlns:a16="http://schemas.microsoft.com/office/drawing/2014/main" id="{48862E96-1698-AF3C-E7F5-6D17D91830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0600" y="5280026"/>
              <a:ext cx="2451100" cy="228600"/>
            </a:xfrm>
            <a:custGeom>
              <a:avLst/>
              <a:gdLst>
                <a:gd name="T0" fmla="*/ 2147483646 w 1544"/>
                <a:gd name="T1" fmla="*/ 2147483646 h 144"/>
                <a:gd name="T2" fmla="*/ 2147483646 w 1544"/>
                <a:gd name="T3" fmla="*/ 0 h 144"/>
                <a:gd name="T4" fmla="*/ 0 w 1544"/>
                <a:gd name="T5" fmla="*/ 2147483646 h 144"/>
                <a:gd name="T6" fmla="*/ 2147483646 w 1544"/>
                <a:gd name="T7" fmla="*/ 2147483646 h 1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4" h="144" extrusionOk="0">
                  <a:moveTo>
                    <a:pt x="1383" y="131"/>
                  </a:moveTo>
                  <a:lnTo>
                    <a:pt x="1544" y="0"/>
                  </a:lnTo>
                  <a:lnTo>
                    <a:pt x="0" y="144"/>
                  </a:lnTo>
                  <a:lnTo>
                    <a:pt x="1383" y="131"/>
                  </a:lnTo>
                  <a:close/>
                </a:path>
              </a:pathLst>
            </a:custGeom>
            <a:solidFill>
              <a:srgbClr val="2B93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19974" tIns="59971" rIns="119974" bIns="59971"/>
            <a:lstStyle/>
            <a:p>
              <a:endParaRPr lang="en-US" sz="2362"/>
            </a:p>
          </p:txBody>
        </p:sp>
        <p:sp>
          <p:nvSpPr>
            <p:cNvPr id="13" name="Google Shape;438;p21">
              <a:extLst>
                <a:ext uri="{FF2B5EF4-FFF2-40B4-BE49-F238E27FC236}">
                  <a16:creationId xmlns:a16="http://schemas.microsoft.com/office/drawing/2014/main" id="{D8371D2E-962B-888C-53CB-B6C679F09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0600" y="5475288"/>
              <a:ext cx="922993" cy="594702"/>
            </a:xfrm>
            <a:custGeom>
              <a:avLst/>
              <a:gdLst>
                <a:gd name="T0" fmla="*/ 0 w 432"/>
                <a:gd name="T1" fmla="*/ 2147483646 h 417"/>
                <a:gd name="T2" fmla="*/ 2147483646 w 432"/>
                <a:gd name="T3" fmla="*/ 2147483646 h 417"/>
                <a:gd name="T4" fmla="*/ 2147483646 w 432"/>
                <a:gd name="T5" fmla="*/ 0 h 417"/>
                <a:gd name="T6" fmla="*/ 0 w 432"/>
                <a:gd name="T7" fmla="*/ 2147483646 h 41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32" h="417" extrusionOk="0">
                  <a:moveTo>
                    <a:pt x="0" y="21"/>
                  </a:moveTo>
                  <a:lnTo>
                    <a:pt x="432" y="417"/>
                  </a:lnTo>
                  <a:lnTo>
                    <a:pt x="226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2F9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19974" tIns="59971" rIns="119974" bIns="59971"/>
            <a:lstStyle/>
            <a:p>
              <a:endParaRPr lang="en-US" sz="2362"/>
            </a:p>
          </p:txBody>
        </p:sp>
        <p:sp>
          <p:nvSpPr>
            <p:cNvPr id="14" name="Google Shape;439;p21">
              <a:extLst>
                <a:ext uri="{FF2B5EF4-FFF2-40B4-BE49-F238E27FC236}">
                  <a16:creationId xmlns:a16="http://schemas.microsoft.com/office/drawing/2014/main" id="{8E241ACF-CA0F-0C0F-4DB0-3AAE65D5F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9375" y="5475288"/>
              <a:ext cx="564218" cy="594702"/>
            </a:xfrm>
            <a:custGeom>
              <a:avLst/>
              <a:gdLst>
                <a:gd name="T0" fmla="*/ 2147483646 w 206"/>
                <a:gd name="T1" fmla="*/ 2147483646 h 417"/>
                <a:gd name="T2" fmla="*/ 2147483646 w 206"/>
                <a:gd name="T3" fmla="*/ 2147483646 h 417"/>
                <a:gd name="T4" fmla="*/ 0 w 206"/>
                <a:gd name="T5" fmla="*/ 0 h 417"/>
                <a:gd name="T6" fmla="*/ 2147483646 w 206"/>
                <a:gd name="T7" fmla="*/ 2147483646 h 41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6" h="417" extrusionOk="0">
                  <a:moveTo>
                    <a:pt x="123" y="18"/>
                  </a:moveTo>
                  <a:lnTo>
                    <a:pt x="206" y="417"/>
                  </a:lnTo>
                  <a:lnTo>
                    <a:pt x="0" y="0"/>
                  </a:lnTo>
                  <a:lnTo>
                    <a:pt x="123" y="18"/>
                  </a:lnTo>
                  <a:close/>
                </a:path>
              </a:pathLst>
            </a:custGeom>
            <a:solidFill>
              <a:srgbClr val="2787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19974" tIns="59971" rIns="119974" bIns="59971"/>
            <a:lstStyle/>
            <a:p>
              <a:endParaRPr lang="en-US" sz="2362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17BC05A-F8CA-028F-8649-0E9DB69656E5}"/>
              </a:ext>
            </a:extLst>
          </p:cNvPr>
          <p:cNvSpPr txBox="1"/>
          <p:nvPr/>
        </p:nvSpPr>
        <p:spPr>
          <a:xfrm>
            <a:off x="10738936" y="2665311"/>
            <a:ext cx="691888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7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Azure Open AI</a:t>
            </a:r>
          </a:p>
          <a:p>
            <a:pPr algn="ctr"/>
            <a:r>
              <a:rPr lang="en-US" sz="7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Azure Docs</a:t>
            </a:r>
            <a:endParaRPr lang="en-US" sz="72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43751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F175AB3-6697-4366-BB41-9FA8635F9A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5361" b="5942"/>
          <a:stretch/>
        </p:blipFill>
        <p:spPr>
          <a:xfrm>
            <a:off x="12472275" y="1"/>
            <a:ext cx="7617139" cy="9121647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773A71B-9566-4BD0-DFAB-148CE73E89CF}"/>
              </a:ext>
            </a:extLst>
          </p:cNvPr>
          <p:cNvGrpSpPr/>
          <p:nvPr/>
        </p:nvGrpSpPr>
        <p:grpSpPr>
          <a:xfrm>
            <a:off x="-41128" y="-85550"/>
            <a:ext cx="1110785" cy="8539943"/>
            <a:chOff x="-2169520" y="-7126"/>
            <a:chExt cx="846462" cy="6507771"/>
          </a:xfrm>
        </p:grpSpPr>
        <p:sp>
          <p:nvSpPr>
            <p:cNvPr id="4" name="Round Single Corner of Rectangle 55">
              <a:extLst>
                <a:ext uri="{FF2B5EF4-FFF2-40B4-BE49-F238E27FC236}">
                  <a16:creationId xmlns:a16="http://schemas.microsoft.com/office/drawing/2014/main" id="{668FA634-C88B-48C7-1B8A-9483DEE2AFD1}"/>
                </a:ext>
              </a:extLst>
            </p:cNvPr>
            <p:cNvSpPr/>
            <p:nvPr/>
          </p:nvSpPr>
          <p:spPr>
            <a:xfrm rot="5400000">
              <a:off x="-4983666" y="2807020"/>
              <a:ext cx="6474753" cy="846462"/>
            </a:xfrm>
            <a:prstGeom prst="round1Rect">
              <a:avLst>
                <a:gd name="adj" fmla="val 50000"/>
              </a:avLst>
            </a:prstGeom>
            <a:solidFill>
              <a:schemeClr val="accent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9937">
                <a:defRPr/>
              </a:pPr>
              <a:endParaRPr lang="en-US" sz="2362">
                <a:solidFill>
                  <a:srgbClr val="FFFFFF"/>
                </a:solidFill>
                <a:latin typeface="Montserrat" pitchFamily="2" charset="7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5DFA5C-2A8E-7308-84F3-ADAEB20B6D13}"/>
                </a:ext>
              </a:extLst>
            </p:cNvPr>
            <p:cNvSpPr txBox="1"/>
            <p:nvPr/>
          </p:nvSpPr>
          <p:spPr>
            <a:xfrm rot="5400000">
              <a:off x="-4869482" y="3133993"/>
              <a:ext cx="6355110" cy="378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199937">
                <a:defRPr/>
              </a:pPr>
              <a:r>
                <a:rPr lang="en-US" sz="2625" b="1" spc="394" dirty="0" err="1">
                  <a:solidFill>
                    <a:srgbClr val="FFFFFF"/>
                  </a:solidFill>
                  <a:latin typeface="Montserrat" pitchFamily="2" charset="77"/>
                </a:rPr>
                <a:t>Github</a:t>
              </a:r>
              <a:r>
                <a:rPr lang="en-US" sz="2625" b="1" spc="394" dirty="0">
                  <a:solidFill>
                    <a:srgbClr val="FFFFFF"/>
                  </a:solidFill>
                  <a:latin typeface="Montserrat" pitchFamily="2" charset="77"/>
                </a:rPr>
                <a:t> </a:t>
              </a:r>
              <a:r>
                <a:rPr lang="en-US" sz="2625" b="1" spc="394" dirty="0" err="1">
                  <a:solidFill>
                    <a:srgbClr val="FFFFFF"/>
                  </a:solidFill>
                  <a:latin typeface="Montserrat" pitchFamily="2" charset="77"/>
                </a:rPr>
                <a:t>Codespaces</a:t>
              </a:r>
              <a:endParaRPr lang="en-US" sz="2100" dirty="0">
                <a:solidFill>
                  <a:srgbClr val="76C3FF"/>
                </a:solidFill>
                <a:latin typeface="Montserrat" pitchFamily="2" charset="77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484059C-4A9C-660A-EC53-40368F424832}"/>
              </a:ext>
            </a:extLst>
          </p:cNvPr>
          <p:cNvSpPr/>
          <p:nvPr/>
        </p:nvSpPr>
        <p:spPr>
          <a:xfrm>
            <a:off x="811893" y="422211"/>
            <a:ext cx="20450175" cy="82772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/>
              <a:t>Next up, </a:t>
            </a:r>
            <a:r>
              <a:rPr lang="en-US" sz="4800" dirty="0" err="1">
                <a:hlinkClick r:id="rId4"/>
              </a:rPr>
              <a:t>Codespaces</a:t>
            </a:r>
            <a:r>
              <a:rPr lang="en-US" sz="4800" dirty="0"/>
              <a:t> and </a:t>
            </a:r>
            <a:r>
              <a:rPr lang="en-US" sz="4800" dirty="0">
                <a:hlinkClick r:id="rId5"/>
              </a:rPr>
              <a:t>GitHub Copilot Chat</a:t>
            </a:r>
            <a:endParaRPr lang="en-NZ" sz="4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34DD097-9F28-41A6-52FE-5F4EFB74EB83}"/>
              </a:ext>
            </a:extLst>
          </p:cNvPr>
          <p:cNvSpPr txBox="1"/>
          <p:nvPr/>
        </p:nvSpPr>
        <p:spPr>
          <a:xfrm>
            <a:off x="6257925" y="6686461"/>
            <a:ext cx="108394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effectLst/>
                <a:latin typeface="Mona Sans"/>
              </a:rPr>
              <a:t>Spin up fully configured dev environments in the cloud that start in seconds with up to 60 hours a month free.</a:t>
            </a:r>
          </a:p>
          <a:p>
            <a:pPr algn="ctr"/>
            <a:r>
              <a:rPr lang="en-US" b="1" i="0" u="none" strike="noStrike" dirty="0">
                <a:effectLst/>
                <a:latin typeface="Mona Sans"/>
                <a:hlinkClick r:id="rId6"/>
              </a:rPr>
              <a:t>Get started for free </a:t>
            </a:r>
            <a:r>
              <a:rPr lang="en-US" b="1" i="0" u="none" strike="noStrike" dirty="0">
                <a:effectLst/>
                <a:latin typeface="Mona Sans"/>
                <a:hlinkClick r:id="rId7"/>
              </a:rPr>
              <a:t>Plans and pricing </a:t>
            </a:r>
            <a:endParaRPr lang="en-US" b="0" i="0" dirty="0">
              <a:effectLst/>
              <a:latin typeface="Mona Sans"/>
            </a:endParaRPr>
          </a:p>
          <a:p>
            <a:br>
              <a:rPr lang="en-US" dirty="0"/>
            </a:b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3545070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ight Arrow 28">
            <a:extLst>
              <a:ext uri="{FF2B5EF4-FFF2-40B4-BE49-F238E27FC236}">
                <a16:creationId xmlns:a16="http://schemas.microsoft.com/office/drawing/2014/main" id="{C2EB7374-F1B6-6E79-E81A-401EF9E107B2}"/>
              </a:ext>
            </a:extLst>
          </p:cNvPr>
          <p:cNvSpPr/>
          <p:nvPr/>
        </p:nvSpPr>
        <p:spPr>
          <a:xfrm>
            <a:off x="0" y="-99756"/>
            <a:ext cx="19564350" cy="9119068"/>
          </a:xfrm>
          <a:prstGeom prst="rightArrow">
            <a:avLst>
              <a:gd name="adj1" fmla="val 100000"/>
              <a:gd name="adj2" fmla="val 32002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362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14891454-EEC5-D31F-A3DB-7B1E037CF1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5361" b="5942"/>
          <a:stretch/>
        </p:blipFill>
        <p:spPr>
          <a:xfrm>
            <a:off x="13914091" y="-26135"/>
            <a:ext cx="7617139" cy="9121647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grpSp>
        <p:nvGrpSpPr>
          <p:cNvPr id="19" name="object 2">
            <a:extLst>
              <a:ext uri="{FF2B5EF4-FFF2-40B4-BE49-F238E27FC236}">
                <a16:creationId xmlns:a16="http://schemas.microsoft.com/office/drawing/2014/main" id="{1C5A2960-E2DB-38DA-01AC-890864769BD7}"/>
              </a:ext>
            </a:extLst>
          </p:cNvPr>
          <p:cNvGrpSpPr/>
          <p:nvPr/>
        </p:nvGrpSpPr>
        <p:grpSpPr>
          <a:xfrm>
            <a:off x="2278259" y="217269"/>
            <a:ext cx="17859003" cy="8405042"/>
            <a:chOff x="0" y="0"/>
            <a:chExt cx="9144000" cy="5143500"/>
          </a:xfrm>
        </p:grpSpPr>
        <p:pic>
          <p:nvPicPr>
            <p:cNvPr id="26" name="object 3">
              <a:extLst>
                <a:ext uri="{FF2B5EF4-FFF2-40B4-BE49-F238E27FC236}">
                  <a16:creationId xmlns:a16="http://schemas.microsoft.com/office/drawing/2014/main" id="{630A944C-1860-901C-9996-3CA3D6B51923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143999" cy="5143500"/>
            </a:xfrm>
            <a:prstGeom prst="rect">
              <a:avLst/>
            </a:prstGeom>
          </p:spPr>
        </p:pic>
        <p:pic>
          <p:nvPicPr>
            <p:cNvPr id="27" name="object 4">
              <a:extLst>
                <a:ext uri="{FF2B5EF4-FFF2-40B4-BE49-F238E27FC236}">
                  <a16:creationId xmlns:a16="http://schemas.microsoft.com/office/drawing/2014/main" id="{EA50B864-48F3-495D-0351-5DEC0622DD29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74335" y="1229159"/>
              <a:ext cx="4169663" cy="2752570"/>
            </a:xfrm>
            <a:prstGeom prst="rect">
              <a:avLst/>
            </a:prstGeom>
          </p:spPr>
        </p:pic>
      </p:grpSp>
      <p:sp>
        <p:nvSpPr>
          <p:cNvPr id="67" name="Right Arrow 66">
            <a:extLst>
              <a:ext uri="{FF2B5EF4-FFF2-40B4-BE49-F238E27FC236}">
                <a16:creationId xmlns:a16="http://schemas.microsoft.com/office/drawing/2014/main" id="{600A8415-CAAE-9904-4CC4-D8167825730C}"/>
              </a:ext>
            </a:extLst>
          </p:cNvPr>
          <p:cNvSpPr/>
          <p:nvPr/>
        </p:nvSpPr>
        <p:spPr>
          <a:xfrm>
            <a:off x="2750313" y="3134516"/>
            <a:ext cx="8285998" cy="2570548"/>
          </a:xfrm>
          <a:prstGeom prst="rightArrow">
            <a:avLst>
              <a:gd name="adj1" fmla="val 100000"/>
              <a:gd name="adj2" fmla="val 32002"/>
            </a:avLst>
          </a:prstGeom>
          <a:solidFill>
            <a:schemeClr val="accent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362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B6F5A9-F7E1-7ED0-E619-B872340C4D9F}"/>
              </a:ext>
            </a:extLst>
          </p:cNvPr>
          <p:cNvGrpSpPr/>
          <p:nvPr/>
        </p:nvGrpSpPr>
        <p:grpSpPr>
          <a:xfrm>
            <a:off x="-41128" y="-85550"/>
            <a:ext cx="1110785" cy="8539943"/>
            <a:chOff x="-2169520" y="-7126"/>
            <a:chExt cx="846462" cy="6507771"/>
          </a:xfrm>
        </p:grpSpPr>
        <p:sp>
          <p:nvSpPr>
            <p:cNvPr id="56" name="Round Single Corner of Rectangle 55">
              <a:extLst>
                <a:ext uri="{FF2B5EF4-FFF2-40B4-BE49-F238E27FC236}">
                  <a16:creationId xmlns:a16="http://schemas.microsoft.com/office/drawing/2014/main" id="{9AF8DCFD-9B39-9312-F1B5-D170FC294924}"/>
                </a:ext>
              </a:extLst>
            </p:cNvPr>
            <p:cNvSpPr/>
            <p:nvPr/>
          </p:nvSpPr>
          <p:spPr>
            <a:xfrm rot="5400000">
              <a:off x="-4983666" y="2807020"/>
              <a:ext cx="6474753" cy="846462"/>
            </a:xfrm>
            <a:prstGeom prst="round1Rect">
              <a:avLst>
                <a:gd name="adj" fmla="val 50000"/>
              </a:avLst>
            </a:prstGeom>
            <a:solidFill>
              <a:schemeClr val="accent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9937">
                <a:defRPr/>
              </a:pPr>
              <a:endParaRPr lang="en-US" sz="2362">
                <a:solidFill>
                  <a:srgbClr val="FFFFFF"/>
                </a:solidFill>
                <a:latin typeface="Montserrat" pitchFamily="2" charset="7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8755AC9-0E5D-F1C7-C90C-E2BDF09ABBF0}"/>
                </a:ext>
              </a:extLst>
            </p:cNvPr>
            <p:cNvSpPr txBox="1"/>
            <p:nvPr/>
          </p:nvSpPr>
          <p:spPr>
            <a:xfrm rot="5400000">
              <a:off x="-4869482" y="3133993"/>
              <a:ext cx="6355110" cy="378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199937">
                <a:defRPr/>
              </a:pPr>
              <a:r>
                <a:rPr lang="en-US" sz="2625" b="1" spc="394" dirty="0" err="1">
                  <a:solidFill>
                    <a:srgbClr val="FFFFFF"/>
                  </a:solidFill>
                  <a:latin typeface="Montserrat" pitchFamily="2" charset="77"/>
                </a:rPr>
                <a:t>Github</a:t>
              </a:r>
              <a:r>
                <a:rPr lang="en-US" sz="2625" b="1" spc="394" dirty="0">
                  <a:solidFill>
                    <a:srgbClr val="FFFFFF"/>
                  </a:solidFill>
                  <a:latin typeface="Montserrat" pitchFamily="2" charset="77"/>
                </a:rPr>
                <a:t> Copilot</a:t>
              </a:r>
            </a:p>
          </p:txBody>
        </p:sp>
      </p:grpSp>
      <p:sp>
        <p:nvSpPr>
          <p:cNvPr id="14" name="object 5">
            <a:extLst>
              <a:ext uri="{FF2B5EF4-FFF2-40B4-BE49-F238E27FC236}">
                <a16:creationId xmlns:a16="http://schemas.microsoft.com/office/drawing/2014/main" id="{10458628-8100-1834-4EF2-432CC34AE52D}"/>
              </a:ext>
            </a:extLst>
          </p:cNvPr>
          <p:cNvSpPr txBox="1"/>
          <p:nvPr/>
        </p:nvSpPr>
        <p:spPr>
          <a:xfrm>
            <a:off x="7977363" y="4216624"/>
            <a:ext cx="364871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800" b="1" spc="-75" dirty="0">
                <a:solidFill>
                  <a:srgbClr val="FDFFFD"/>
                </a:solidFill>
                <a:latin typeface="Arial"/>
                <a:cs typeface="Arial"/>
              </a:rPr>
              <a:t>Your</a:t>
            </a:r>
            <a:r>
              <a:rPr sz="4800" b="1" spc="-220" dirty="0">
                <a:solidFill>
                  <a:srgbClr val="FDFFFD"/>
                </a:solidFill>
                <a:latin typeface="Arial"/>
                <a:cs typeface="Arial"/>
              </a:rPr>
              <a:t> </a:t>
            </a:r>
            <a:r>
              <a:rPr sz="4800" b="1" dirty="0">
                <a:solidFill>
                  <a:srgbClr val="FDFFFD"/>
                </a:solidFill>
                <a:latin typeface="Arial"/>
                <a:cs typeface="Arial"/>
              </a:rPr>
              <a:t>AI</a:t>
            </a:r>
            <a:r>
              <a:rPr sz="4800" b="1" spc="-50" dirty="0">
                <a:solidFill>
                  <a:srgbClr val="FDFFFD"/>
                </a:solidFill>
                <a:latin typeface="Arial"/>
                <a:cs typeface="Arial"/>
              </a:rPr>
              <a:t> </a:t>
            </a:r>
            <a:r>
              <a:rPr sz="4800" b="1" spc="-20" dirty="0">
                <a:solidFill>
                  <a:srgbClr val="FDFFFD"/>
                </a:solidFill>
                <a:latin typeface="Arial"/>
                <a:cs typeface="Arial"/>
              </a:rPr>
              <a:t>Pair </a:t>
            </a:r>
            <a:r>
              <a:rPr sz="4800" b="1" spc="-10" dirty="0">
                <a:solidFill>
                  <a:srgbClr val="FDFFFD"/>
                </a:solidFill>
                <a:latin typeface="Arial"/>
                <a:cs typeface="Arial"/>
              </a:rPr>
              <a:t>Programmer</a:t>
            </a:r>
            <a:endParaRPr sz="4800">
              <a:latin typeface="Arial"/>
              <a:cs typeface="Arial"/>
            </a:endParaRPr>
          </a:p>
        </p:txBody>
      </p:sp>
      <p:grpSp>
        <p:nvGrpSpPr>
          <p:cNvPr id="15" name="object 6">
            <a:extLst>
              <a:ext uri="{FF2B5EF4-FFF2-40B4-BE49-F238E27FC236}">
                <a16:creationId xmlns:a16="http://schemas.microsoft.com/office/drawing/2014/main" id="{7387D772-B4B4-A1A2-543A-ED2557AACB21}"/>
              </a:ext>
            </a:extLst>
          </p:cNvPr>
          <p:cNvGrpSpPr/>
          <p:nvPr/>
        </p:nvGrpSpPr>
        <p:grpSpPr>
          <a:xfrm>
            <a:off x="7897988" y="2864287"/>
            <a:ext cx="2207260" cy="561340"/>
            <a:chOff x="468488" y="1222809"/>
            <a:chExt cx="2207260" cy="561340"/>
          </a:xfrm>
        </p:grpSpPr>
        <p:sp>
          <p:nvSpPr>
            <p:cNvPr id="16" name="object 7">
              <a:extLst>
                <a:ext uri="{FF2B5EF4-FFF2-40B4-BE49-F238E27FC236}">
                  <a16:creationId xmlns:a16="http://schemas.microsoft.com/office/drawing/2014/main" id="{4E769294-ECB6-2340-D45B-8F9891D2DE38}"/>
                </a:ext>
              </a:extLst>
            </p:cNvPr>
            <p:cNvSpPr/>
            <p:nvPr/>
          </p:nvSpPr>
          <p:spPr>
            <a:xfrm>
              <a:off x="474838" y="1229159"/>
              <a:ext cx="2194560" cy="548640"/>
            </a:xfrm>
            <a:custGeom>
              <a:avLst/>
              <a:gdLst/>
              <a:ahLst/>
              <a:cxnLst/>
              <a:rect l="l" t="t" r="r" b="b"/>
              <a:pathLst>
                <a:path w="2194560" h="548639">
                  <a:moveTo>
                    <a:pt x="1920240" y="548639"/>
                  </a:moveTo>
                  <a:lnTo>
                    <a:pt x="274319" y="548639"/>
                  </a:lnTo>
                  <a:lnTo>
                    <a:pt x="225010" y="544220"/>
                  </a:lnTo>
                  <a:lnTo>
                    <a:pt x="178600" y="531477"/>
                  </a:lnTo>
                  <a:lnTo>
                    <a:pt x="135865" y="511187"/>
                  </a:lnTo>
                  <a:lnTo>
                    <a:pt x="97579" y="484123"/>
                  </a:lnTo>
                  <a:lnTo>
                    <a:pt x="64516" y="451060"/>
                  </a:lnTo>
                  <a:lnTo>
                    <a:pt x="37452" y="412774"/>
                  </a:lnTo>
                  <a:lnTo>
                    <a:pt x="17162" y="370039"/>
                  </a:lnTo>
                  <a:lnTo>
                    <a:pt x="4419" y="323629"/>
                  </a:lnTo>
                  <a:lnTo>
                    <a:pt x="0" y="274319"/>
                  </a:lnTo>
                  <a:lnTo>
                    <a:pt x="4419" y="225010"/>
                  </a:lnTo>
                  <a:lnTo>
                    <a:pt x="17162" y="178600"/>
                  </a:lnTo>
                  <a:lnTo>
                    <a:pt x="37452" y="135865"/>
                  </a:lnTo>
                  <a:lnTo>
                    <a:pt x="64516" y="97579"/>
                  </a:lnTo>
                  <a:lnTo>
                    <a:pt x="97579" y="64516"/>
                  </a:lnTo>
                  <a:lnTo>
                    <a:pt x="135865" y="37452"/>
                  </a:lnTo>
                  <a:lnTo>
                    <a:pt x="178600" y="17162"/>
                  </a:lnTo>
                  <a:lnTo>
                    <a:pt x="225010" y="4419"/>
                  </a:lnTo>
                  <a:lnTo>
                    <a:pt x="274319" y="0"/>
                  </a:lnTo>
                  <a:lnTo>
                    <a:pt x="1920240" y="0"/>
                  </a:lnTo>
                  <a:lnTo>
                    <a:pt x="1974008" y="5319"/>
                  </a:lnTo>
                  <a:lnTo>
                    <a:pt x="2025218" y="20881"/>
                  </a:lnTo>
                  <a:lnTo>
                    <a:pt x="2072433" y="46088"/>
                  </a:lnTo>
                  <a:lnTo>
                    <a:pt x="2114214" y="80346"/>
                  </a:lnTo>
                  <a:lnTo>
                    <a:pt x="2148471" y="122127"/>
                  </a:lnTo>
                  <a:lnTo>
                    <a:pt x="2173679" y="169342"/>
                  </a:lnTo>
                  <a:lnTo>
                    <a:pt x="2189241" y="220552"/>
                  </a:lnTo>
                  <a:lnTo>
                    <a:pt x="2194560" y="274319"/>
                  </a:lnTo>
                  <a:lnTo>
                    <a:pt x="2190141" y="323629"/>
                  </a:lnTo>
                  <a:lnTo>
                    <a:pt x="2177398" y="370039"/>
                  </a:lnTo>
                  <a:lnTo>
                    <a:pt x="2157108" y="412774"/>
                  </a:lnTo>
                  <a:lnTo>
                    <a:pt x="2130044" y="451060"/>
                  </a:lnTo>
                  <a:lnTo>
                    <a:pt x="2096981" y="484123"/>
                  </a:lnTo>
                  <a:lnTo>
                    <a:pt x="2058695" y="511187"/>
                  </a:lnTo>
                  <a:lnTo>
                    <a:pt x="2015960" y="531477"/>
                  </a:lnTo>
                  <a:lnTo>
                    <a:pt x="1969550" y="544220"/>
                  </a:lnTo>
                  <a:lnTo>
                    <a:pt x="1920240" y="548639"/>
                  </a:lnTo>
                  <a:close/>
                </a:path>
              </a:pathLst>
            </a:custGeom>
            <a:solidFill>
              <a:srgbClr val="0D111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8">
              <a:extLst>
                <a:ext uri="{FF2B5EF4-FFF2-40B4-BE49-F238E27FC236}">
                  <a16:creationId xmlns:a16="http://schemas.microsoft.com/office/drawing/2014/main" id="{938F553B-82CE-250E-F61A-F7F54F8972E8}"/>
                </a:ext>
              </a:extLst>
            </p:cNvPr>
            <p:cNvSpPr/>
            <p:nvPr/>
          </p:nvSpPr>
          <p:spPr>
            <a:xfrm>
              <a:off x="474838" y="1229159"/>
              <a:ext cx="2194560" cy="548640"/>
            </a:xfrm>
            <a:custGeom>
              <a:avLst/>
              <a:gdLst/>
              <a:ahLst/>
              <a:cxnLst/>
              <a:rect l="l" t="t" r="r" b="b"/>
              <a:pathLst>
                <a:path w="2194560" h="548639">
                  <a:moveTo>
                    <a:pt x="0" y="274319"/>
                  </a:moveTo>
                  <a:lnTo>
                    <a:pt x="4419" y="225010"/>
                  </a:lnTo>
                  <a:lnTo>
                    <a:pt x="17162" y="178600"/>
                  </a:lnTo>
                  <a:lnTo>
                    <a:pt x="37452" y="135865"/>
                  </a:lnTo>
                  <a:lnTo>
                    <a:pt x="64516" y="97579"/>
                  </a:lnTo>
                  <a:lnTo>
                    <a:pt x="97579" y="64516"/>
                  </a:lnTo>
                  <a:lnTo>
                    <a:pt x="135865" y="37452"/>
                  </a:lnTo>
                  <a:lnTo>
                    <a:pt x="178600" y="17162"/>
                  </a:lnTo>
                  <a:lnTo>
                    <a:pt x="225010" y="4419"/>
                  </a:lnTo>
                  <a:lnTo>
                    <a:pt x="274319" y="0"/>
                  </a:lnTo>
                  <a:lnTo>
                    <a:pt x="1920240" y="0"/>
                  </a:lnTo>
                  <a:lnTo>
                    <a:pt x="1974008" y="5319"/>
                  </a:lnTo>
                  <a:lnTo>
                    <a:pt x="2025218" y="20881"/>
                  </a:lnTo>
                  <a:lnTo>
                    <a:pt x="2072433" y="46088"/>
                  </a:lnTo>
                  <a:lnTo>
                    <a:pt x="2114214" y="80346"/>
                  </a:lnTo>
                  <a:lnTo>
                    <a:pt x="2148471" y="122127"/>
                  </a:lnTo>
                  <a:lnTo>
                    <a:pt x="2173679" y="169342"/>
                  </a:lnTo>
                  <a:lnTo>
                    <a:pt x="2189241" y="220552"/>
                  </a:lnTo>
                  <a:lnTo>
                    <a:pt x="2194560" y="274319"/>
                  </a:lnTo>
                  <a:lnTo>
                    <a:pt x="2190141" y="323629"/>
                  </a:lnTo>
                  <a:lnTo>
                    <a:pt x="2177398" y="370039"/>
                  </a:lnTo>
                  <a:lnTo>
                    <a:pt x="2157108" y="412774"/>
                  </a:lnTo>
                  <a:lnTo>
                    <a:pt x="2130044" y="451060"/>
                  </a:lnTo>
                  <a:lnTo>
                    <a:pt x="2096981" y="484123"/>
                  </a:lnTo>
                  <a:lnTo>
                    <a:pt x="2058695" y="511187"/>
                  </a:lnTo>
                  <a:lnTo>
                    <a:pt x="2015960" y="531477"/>
                  </a:lnTo>
                  <a:lnTo>
                    <a:pt x="1969550" y="544220"/>
                  </a:lnTo>
                  <a:lnTo>
                    <a:pt x="1920240" y="548639"/>
                  </a:lnTo>
                  <a:lnTo>
                    <a:pt x="274319" y="548639"/>
                  </a:lnTo>
                  <a:lnTo>
                    <a:pt x="225010" y="544220"/>
                  </a:lnTo>
                  <a:lnTo>
                    <a:pt x="178600" y="531477"/>
                  </a:lnTo>
                  <a:lnTo>
                    <a:pt x="135865" y="511187"/>
                  </a:lnTo>
                  <a:lnTo>
                    <a:pt x="97579" y="484123"/>
                  </a:lnTo>
                  <a:lnTo>
                    <a:pt x="64516" y="451060"/>
                  </a:lnTo>
                  <a:lnTo>
                    <a:pt x="37452" y="412774"/>
                  </a:lnTo>
                  <a:lnTo>
                    <a:pt x="17162" y="370039"/>
                  </a:lnTo>
                  <a:lnTo>
                    <a:pt x="4419" y="323629"/>
                  </a:lnTo>
                  <a:lnTo>
                    <a:pt x="0" y="274319"/>
                  </a:lnTo>
                  <a:close/>
                </a:path>
              </a:pathLst>
            </a:custGeom>
            <a:ln w="12699">
              <a:solidFill>
                <a:srgbClr val="57CB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9">
            <a:extLst>
              <a:ext uri="{FF2B5EF4-FFF2-40B4-BE49-F238E27FC236}">
                <a16:creationId xmlns:a16="http://schemas.microsoft.com/office/drawing/2014/main" id="{92A50B79-32F6-FBF8-A9E6-CFA67F749EE0}"/>
              </a:ext>
            </a:extLst>
          </p:cNvPr>
          <p:cNvSpPr txBox="1"/>
          <p:nvPr/>
        </p:nvSpPr>
        <p:spPr>
          <a:xfrm>
            <a:off x="8237736" y="2959921"/>
            <a:ext cx="15113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solidFill>
                  <a:srgbClr val="57CBC4"/>
                </a:solidFill>
                <a:latin typeface="Arial"/>
                <a:cs typeface="Arial"/>
              </a:rPr>
              <a:t>GitHub</a:t>
            </a:r>
            <a:r>
              <a:rPr sz="1800" spc="-30" dirty="0">
                <a:solidFill>
                  <a:srgbClr val="57CBC4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7CBC4"/>
                </a:solidFill>
                <a:latin typeface="Arial"/>
                <a:cs typeface="Arial"/>
              </a:rPr>
              <a:t>Copilot</a:t>
            </a:r>
            <a:endParaRPr sz="18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11909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6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ight Arrow 28">
            <a:extLst>
              <a:ext uri="{FF2B5EF4-FFF2-40B4-BE49-F238E27FC236}">
                <a16:creationId xmlns:a16="http://schemas.microsoft.com/office/drawing/2014/main" id="{C2EB7374-F1B6-6E79-E81A-401EF9E107B2}"/>
              </a:ext>
            </a:extLst>
          </p:cNvPr>
          <p:cNvSpPr/>
          <p:nvPr/>
        </p:nvSpPr>
        <p:spPr>
          <a:xfrm>
            <a:off x="0" y="-99756"/>
            <a:ext cx="19564350" cy="9119068"/>
          </a:xfrm>
          <a:prstGeom prst="rightArrow">
            <a:avLst>
              <a:gd name="adj1" fmla="val 100000"/>
              <a:gd name="adj2" fmla="val 32002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362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14891454-EEC5-D31F-A3DB-7B1E037CF1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5361" b="5942"/>
          <a:stretch/>
        </p:blipFill>
        <p:spPr>
          <a:xfrm>
            <a:off x="13914091" y="-26135"/>
            <a:ext cx="7617139" cy="9121647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3B6F5A9-F7E1-7ED0-E619-B872340C4D9F}"/>
              </a:ext>
            </a:extLst>
          </p:cNvPr>
          <p:cNvGrpSpPr/>
          <p:nvPr/>
        </p:nvGrpSpPr>
        <p:grpSpPr>
          <a:xfrm>
            <a:off x="-41128" y="-85550"/>
            <a:ext cx="1110785" cy="8539943"/>
            <a:chOff x="-2169520" y="-7126"/>
            <a:chExt cx="846462" cy="6507771"/>
          </a:xfrm>
        </p:grpSpPr>
        <p:sp>
          <p:nvSpPr>
            <p:cNvPr id="56" name="Round Single Corner of Rectangle 55">
              <a:extLst>
                <a:ext uri="{FF2B5EF4-FFF2-40B4-BE49-F238E27FC236}">
                  <a16:creationId xmlns:a16="http://schemas.microsoft.com/office/drawing/2014/main" id="{9AF8DCFD-9B39-9312-F1B5-D170FC294924}"/>
                </a:ext>
              </a:extLst>
            </p:cNvPr>
            <p:cNvSpPr/>
            <p:nvPr/>
          </p:nvSpPr>
          <p:spPr>
            <a:xfrm rot="5400000">
              <a:off x="-4983666" y="2807020"/>
              <a:ext cx="6474753" cy="846462"/>
            </a:xfrm>
            <a:prstGeom prst="round1Rect">
              <a:avLst>
                <a:gd name="adj" fmla="val 50000"/>
              </a:avLst>
            </a:prstGeom>
            <a:solidFill>
              <a:schemeClr val="accent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9937">
                <a:defRPr/>
              </a:pPr>
              <a:endParaRPr lang="en-US" sz="2362">
                <a:solidFill>
                  <a:srgbClr val="FFFFFF"/>
                </a:solidFill>
                <a:latin typeface="Montserrat" pitchFamily="2" charset="7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8755AC9-0E5D-F1C7-C90C-E2BDF09ABBF0}"/>
                </a:ext>
              </a:extLst>
            </p:cNvPr>
            <p:cNvSpPr txBox="1"/>
            <p:nvPr/>
          </p:nvSpPr>
          <p:spPr>
            <a:xfrm rot="5400000">
              <a:off x="-4869482" y="3133993"/>
              <a:ext cx="6355110" cy="378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199937">
                <a:defRPr/>
              </a:pPr>
              <a:r>
                <a:rPr lang="en-US" sz="2625" b="1" spc="394" dirty="0" err="1">
                  <a:solidFill>
                    <a:srgbClr val="FFFFFF"/>
                  </a:solidFill>
                  <a:latin typeface="Montserrat" pitchFamily="2" charset="77"/>
                </a:rPr>
                <a:t>Github</a:t>
              </a:r>
              <a:r>
                <a:rPr lang="en-US" sz="2625" b="1" spc="394" dirty="0">
                  <a:solidFill>
                    <a:srgbClr val="FFFFFF"/>
                  </a:solidFill>
                  <a:latin typeface="Montserrat" pitchFamily="2" charset="77"/>
                </a:rPr>
                <a:t> Copilot</a:t>
              </a:r>
            </a:p>
          </p:txBody>
        </p:sp>
      </p:grpSp>
      <p:pic>
        <p:nvPicPr>
          <p:cNvPr id="37" name="object 2">
            <a:extLst>
              <a:ext uri="{FF2B5EF4-FFF2-40B4-BE49-F238E27FC236}">
                <a16:creationId xmlns:a16="http://schemas.microsoft.com/office/drawing/2014/main" id="{ABFFF075-982D-982A-22DA-8BCAEC03570F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779597" y="432594"/>
            <a:ext cx="16792112" cy="8134350"/>
          </a:xfrm>
          <a:prstGeom prst="rect">
            <a:avLst/>
          </a:prstGeom>
        </p:spPr>
      </p:pic>
      <p:sp>
        <p:nvSpPr>
          <p:cNvPr id="38" name="object 3">
            <a:extLst>
              <a:ext uri="{FF2B5EF4-FFF2-40B4-BE49-F238E27FC236}">
                <a16:creationId xmlns:a16="http://schemas.microsoft.com/office/drawing/2014/main" id="{CB9A142F-A88C-90F7-A2A8-F967FA14E43E}"/>
              </a:ext>
            </a:extLst>
          </p:cNvPr>
          <p:cNvSpPr txBox="1">
            <a:spLocks/>
          </p:cNvSpPr>
          <p:nvPr/>
        </p:nvSpPr>
        <p:spPr>
          <a:xfrm>
            <a:off x="3190852" y="556610"/>
            <a:ext cx="7226440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599984" rtl="0" eaLnBrk="1" latinLnBrk="0" hangingPunct="1">
              <a:spcBef>
                <a:spcPct val="0"/>
              </a:spcBef>
              <a:buNone/>
              <a:defRPr sz="4724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2700">
              <a:spcBef>
                <a:spcPts val="100"/>
              </a:spcBef>
            </a:pPr>
            <a:r>
              <a:rPr lang="en-NZ" sz="3600" dirty="0">
                <a:solidFill>
                  <a:srgbClr val="FFFFFF"/>
                </a:solidFill>
              </a:rPr>
              <a:t>The</a:t>
            </a:r>
            <a:r>
              <a:rPr lang="en-NZ" sz="3600" spc="-30" dirty="0">
                <a:solidFill>
                  <a:srgbClr val="FFFFFF"/>
                </a:solidFill>
              </a:rPr>
              <a:t> </a:t>
            </a:r>
            <a:r>
              <a:rPr lang="en-NZ" sz="3600" dirty="0">
                <a:solidFill>
                  <a:srgbClr val="FFFFFF"/>
                </a:solidFill>
              </a:rPr>
              <a:t>main</a:t>
            </a:r>
            <a:r>
              <a:rPr lang="en-NZ" sz="3600" spc="-20" dirty="0">
                <a:solidFill>
                  <a:srgbClr val="FFFFFF"/>
                </a:solidFill>
              </a:rPr>
              <a:t> </a:t>
            </a:r>
            <a:r>
              <a:rPr lang="en-NZ" sz="3600" spc="-10" dirty="0">
                <a:solidFill>
                  <a:srgbClr val="FFFFFF"/>
                </a:solidFill>
              </a:rPr>
              <a:t>features</a:t>
            </a:r>
            <a:endParaRPr lang="en-NZ" sz="3600" dirty="0"/>
          </a:p>
        </p:txBody>
      </p:sp>
      <p:sp>
        <p:nvSpPr>
          <p:cNvPr id="39" name="object 4">
            <a:extLst>
              <a:ext uri="{FF2B5EF4-FFF2-40B4-BE49-F238E27FC236}">
                <a16:creationId xmlns:a16="http://schemas.microsoft.com/office/drawing/2014/main" id="{4292F86E-EA3D-D0AE-21D9-E6CF270D2F5D}"/>
              </a:ext>
            </a:extLst>
          </p:cNvPr>
          <p:cNvSpPr txBox="1"/>
          <p:nvPr/>
        </p:nvSpPr>
        <p:spPr>
          <a:xfrm>
            <a:off x="3306462" y="2167344"/>
            <a:ext cx="3037188" cy="154529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530"/>
              </a:spcBef>
            </a:pPr>
            <a:r>
              <a:rPr sz="4000" b="1" spc="-10" dirty="0">
                <a:solidFill>
                  <a:srgbClr val="93F4EC"/>
                </a:solidFill>
                <a:latin typeface="Arial"/>
                <a:cs typeface="Arial"/>
              </a:rPr>
              <a:t>Convert comments </a:t>
            </a:r>
            <a:r>
              <a:rPr sz="4000" b="1" dirty="0">
                <a:solidFill>
                  <a:srgbClr val="93F4EC"/>
                </a:solidFill>
                <a:latin typeface="Arial"/>
                <a:cs typeface="Arial"/>
              </a:rPr>
              <a:t>to</a:t>
            </a:r>
            <a:r>
              <a:rPr sz="4000" b="1" spc="-5" dirty="0">
                <a:solidFill>
                  <a:srgbClr val="93F4EC"/>
                </a:solidFill>
                <a:latin typeface="Arial"/>
                <a:cs typeface="Arial"/>
              </a:rPr>
              <a:t> </a:t>
            </a:r>
            <a:r>
              <a:rPr sz="4000" b="1" spc="-20" dirty="0">
                <a:solidFill>
                  <a:srgbClr val="93F4EC"/>
                </a:solidFill>
                <a:latin typeface="Arial"/>
                <a:cs typeface="Arial"/>
              </a:rPr>
              <a:t>code</a:t>
            </a:r>
            <a:endParaRPr sz="4000" dirty="0">
              <a:latin typeface="Arial"/>
              <a:cs typeface="Arial"/>
            </a:endParaRPr>
          </a:p>
        </p:txBody>
      </p:sp>
      <p:sp>
        <p:nvSpPr>
          <p:cNvPr id="40" name="object 5">
            <a:extLst>
              <a:ext uri="{FF2B5EF4-FFF2-40B4-BE49-F238E27FC236}">
                <a16:creationId xmlns:a16="http://schemas.microsoft.com/office/drawing/2014/main" id="{41CF5942-5790-6857-849B-21DBB3766A10}"/>
              </a:ext>
            </a:extLst>
          </p:cNvPr>
          <p:cNvSpPr txBox="1"/>
          <p:nvPr/>
        </p:nvSpPr>
        <p:spPr>
          <a:xfrm>
            <a:off x="15024844" y="2041820"/>
            <a:ext cx="3987056" cy="1052852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530"/>
              </a:spcBef>
            </a:pPr>
            <a:r>
              <a:rPr sz="4000" b="1" spc="-10" dirty="0">
                <a:solidFill>
                  <a:srgbClr val="7030A0"/>
                </a:solidFill>
                <a:latin typeface="Arial"/>
                <a:cs typeface="Arial"/>
              </a:rPr>
              <a:t>Show alternatives</a:t>
            </a:r>
          </a:p>
        </p:txBody>
      </p:sp>
      <p:grpSp>
        <p:nvGrpSpPr>
          <p:cNvPr id="41" name="object 6">
            <a:extLst>
              <a:ext uri="{FF2B5EF4-FFF2-40B4-BE49-F238E27FC236}">
                <a16:creationId xmlns:a16="http://schemas.microsoft.com/office/drawing/2014/main" id="{739FD264-9A64-8B23-3FC9-FFD28C060106}"/>
              </a:ext>
            </a:extLst>
          </p:cNvPr>
          <p:cNvGrpSpPr/>
          <p:nvPr/>
        </p:nvGrpSpPr>
        <p:grpSpPr>
          <a:xfrm>
            <a:off x="3498042" y="4162757"/>
            <a:ext cx="15943305" cy="3828817"/>
            <a:chOff x="513599" y="2449617"/>
            <a:chExt cx="8046720" cy="1637664"/>
          </a:xfrm>
        </p:grpSpPr>
        <p:pic>
          <p:nvPicPr>
            <p:cNvPr id="42" name="object 7">
              <a:extLst>
                <a:ext uri="{FF2B5EF4-FFF2-40B4-BE49-F238E27FC236}">
                  <a16:creationId xmlns:a16="http://schemas.microsoft.com/office/drawing/2014/main" id="{76411C86-DC76-89F3-942A-98AB277CCACB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39100" y="2719056"/>
              <a:ext cx="1742099" cy="1197299"/>
            </a:xfrm>
            <a:prstGeom prst="rect">
              <a:avLst/>
            </a:prstGeom>
          </p:spPr>
        </p:pic>
        <p:pic>
          <p:nvPicPr>
            <p:cNvPr id="43" name="object 8">
              <a:extLst>
                <a:ext uri="{FF2B5EF4-FFF2-40B4-BE49-F238E27FC236}">
                  <a16:creationId xmlns:a16="http://schemas.microsoft.com/office/drawing/2014/main" id="{DA911E00-740A-7F3A-00A5-3F384E36F03C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31273" y="2449617"/>
              <a:ext cx="1209000" cy="1076999"/>
            </a:xfrm>
            <a:prstGeom prst="rect">
              <a:avLst/>
            </a:prstGeom>
          </p:spPr>
        </p:pic>
        <p:pic>
          <p:nvPicPr>
            <p:cNvPr id="44" name="object 9">
              <a:extLst>
                <a:ext uri="{FF2B5EF4-FFF2-40B4-BE49-F238E27FC236}">
                  <a16:creationId xmlns:a16="http://schemas.microsoft.com/office/drawing/2014/main" id="{59136D5F-973D-2FCB-5D3A-3C948A02863F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89600" y="3374066"/>
              <a:ext cx="1470599" cy="713099"/>
            </a:xfrm>
            <a:prstGeom prst="rect">
              <a:avLst/>
            </a:prstGeom>
          </p:spPr>
        </p:pic>
        <p:sp>
          <p:nvSpPr>
            <p:cNvPr id="45" name="object 10">
              <a:extLst>
                <a:ext uri="{FF2B5EF4-FFF2-40B4-BE49-F238E27FC236}">
                  <a16:creationId xmlns:a16="http://schemas.microsoft.com/office/drawing/2014/main" id="{E6A34BFA-24DA-F2A9-82B2-8AD24EBCEFCE}"/>
                </a:ext>
              </a:extLst>
            </p:cNvPr>
            <p:cNvSpPr/>
            <p:nvPr/>
          </p:nvSpPr>
          <p:spPr>
            <a:xfrm>
              <a:off x="7540274" y="2988116"/>
              <a:ext cx="285115" cy="349885"/>
            </a:xfrm>
            <a:custGeom>
              <a:avLst/>
              <a:gdLst/>
              <a:ahLst/>
              <a:cxnLst/>
              <a:rect l="l" t="t" r="r" b="b"/>
              <a:pathLst>
                <a:path w="285115" h="349885">
                  <a:moveTo>
                    <a:pt x="0" y="0"/>
                  </a:moveTo>
                  <a:lnTo>
                    <a:pt x="284699" y="0"/>
                  </a:lnTo>
                  <a:lnTo>
                    <a:pt x="284699" y="349700"/>
                  </a:lnTo>
                </a:path>
              </a:pathLst>
            </a:custGeom>
            <a:ln w="9524">
              <a:solidFill>
                <a:srgbClr val="DB61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11">
              <a:extLst>
                <a:ext uri="{FF2B5EF4-FFF2-40B4-BE49-F238E27FC236}">
                  <a16:creationId xmlns:a16="http://schemas.microsoft.com/office/drawing/2014/main" id="{345059D4-8ECA-1698-6E37-9F3AA710EEEC}"/>
                </a:ext>
              </a:extLst>
            </p:cNvPr>
            <p:cNvSpPr/>
            <p:nvPr/>
          </p:nvSpPr>
          <p:spPr>
            <a:xfrm>
              <a:off x="7809305" y="333781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24322" y="31337"/>
                  </a:moveTo>
                  <a:lnTo>
                    <a:pt x="15668" y="31337"/>
                  </a:lnTo>
                  <a:lnTo>
                    <a:pt x="7014" y="31337"/>
                  </a:lnTo>
                  <a:lnTo>
                    <a:pt x="0" y="24321"/>
                  </a:lnTo>
                  <a:lnTo>
                    <a:pt x="0" y="7014"/>
                  </a:lnTo>
                  <a:lnTo>
                    <a:pt x="7014" y="0"/>
                  </a:lnTo>
                  <a:lnTo>
                    <a:pt x="24322" y="0"/>
                  </a:lnTo>
                  <a:lnTo>
                    <a:pt x="31337" y="7014"/>
                  </a:lnTo>
                  <a:lnTo>
                    <a:pt x="31337" y="24321"/>
                  </a:lnTo>
                  <a:lnTo>
                    <a:pt x="24322" y="31337"/>
                  </a:lnTo>
                  <a:close/>
                </a:path>
              </a:pathLst>
            </a:custGeom>
            <a:solidFill>
              <a:srgbClr val="DB61A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12">
              <a:extLst>
                <a:ext uri="{FF2B5EF4-FFF2-40B4-BE49-F238E27FC236}">
                  <a16:creationId xmlns:a16="http://schemas.microsoft.com/office/drawing/2014/main" id="{0CEC3849-DC3A-F251-BC53-A8EFBA27176A}"/>
                </a:ext>
              </a:extLst>
            </p:cNvPr>
            <p:cNvSpPr/>
            <p:nvPr/>
          </p:nvSpPr>
          <p:spPr>
            <a:xfrm>
              <a:off x="7809305" y="3337817"/>
              <a:ext cx="31750" cy="31750"/>
            </a:xfrm>
            <a:custGeom>
              <a:avLst/>
              <a:gdLst/>
              <a:ahLst/>
              <a:cxnLst/>
              <a:rect l="l" t="t" r="r" b="b"/>
              <a:pathLst>
                <a:path w="31750" h="31750">
                  <a:moveTo>
                    <a:pt x="15668" y="31337"/>
                  </a:moveTo>
                  <a:lnTo>
                    <a:pt x="7014" y="31337"/>
                  </a:lnTo>
                  <a:lnTo>
                    <a:pt x="0" y="24321"/>
                  </a:lnTo>
                  <a:lnTo>
                    <a:pt x="0" y="15668"/>
                  </a:lnTo>
                  <a:lnTo>
                    <a:pt x="0" y="7014"/>
                  </a:lnTo>
                  <a:lnTo>
                    <a:pt x="7014" y="0"/>
                  </a:lnTo>
                  <a:lnTo>
                    <a:pt x="15668" y="0"/>
                  </a:lnTo>
                  <a:lnTo>
                    <a:pt x="24322" y="0"/>
                  </a:lnTo>
                  <a:lnTo>
                    <a:pt x="31337" y="7014"/>
                  </a:lnTo>
                  <a:lnTo>
                    <a:pt x="31337" y="15668"/>
                  </a:lnTo>
                  <a:lnTo>
                    <a:pt x="31337" y="24321"/>
                  </a:lnTo>
                  <a:lnTo>
                    <a:pt x="24322" y="31337"/>
                  </a:lnTo>
                  <a:lnTo>
                    <a:pt x="15668" y="31337"/>
                  </a:lnTo>
                  <a:close/>
                </a:path>
              </a:pathLst>
            </a:custGeom>
            <a:ln w="9524">
              <a:solidFill>
                <a:srgbClr val="DB61A2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13">
              <a:extLst>
                <a:ext uri="{FF2B5EF4-FFF2-40B4-BE49-F238E27FC236}">
                  <a16:creationId xmlns:a16="http://schemas.microsoft.com/office/drawing/2014/main" id="{6E2080C3-11D7-5CC3-7ED1-0164548B0EED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3599" y="2676953"/>
              <a:ext cx="2312699" cy="1395599"/>
            </a:xfrm>
            <a:prstGeom prst="rect">
              <a:avLst/>
            </a:prstGeom>
          </p:spPr>
        </p:pic>
      </p:grpSp>
      <p:sp>
        <p:nvSpPr>
          <p:cNvPr id="49" name="object 14">
            <a:extLst>
              <a:ext uri="{FF2B5EF4-FFF2-40B4-BE49-F238E27FC236}">
                <a16:creationId xmlns:a16="http://schemas.microsoft.com/office/drawing/2014/main" id="{0A297880-F77D-6806-911F-F76C6F462802}"/>
              </a:ext>
            </a:extLst>
          </p:cNvPr>
          <p:cNvSpPr txBox="1"/>
          <p:nvPr/>
        </p:nvSpPr>
        <p:spPr>
          <a:xfrm>
            <a:off x="9565724" y="2378065"/>
            <a:ext cx="4069322" cy="1052852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 marR="5080">
              <a:lnSpc>
                <a:spcPct val="80000"/>
              </a:lnSpc>
              <a:spcBef>
                <a:spcPts val="530"/>
              </a:spcBef>
            </a:pPr>
            <a:r>
              <a:rPr sz="4000" b="1" spc="-10" dirty="0">
                <a:solidFill>
                  <a:schemeClr val="accent1"/>
                </a:solidFill>
                <a:latin typeface="Arial"/>
                <a:cs typeface="Arial"/>
              </a:rPr>
              <a:t>Autofill repetitive code</a:t>
            </a:r>
          </a:p>
        </p:txBody>
      </p:sp>
    </p:spTree>
    <p:extLst>
      <p:ext uri="{BB962C8B-B14F-4D97-AF65-F5344CB8AC3E}">
        <p14:creationId xmlns:p14="http://schemas.microsoft.com/office/powerpoint/2010/main" val="323350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791E9C-BECF-038F-D5F8-04A276968CFA}"/>
              </a:ext>
            </a:extLst>
          </p:cNvPr>
          <p:cNvSpPr txBox="1"/>
          <p:nvPr/>
        </p:nvSpPr>
        <p:spPr>
          <a:xfrm>
            <a:off x="286425" y="1525476"/>
            <a:ext cx="7615003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8800" b="1" dirty="0">
                <a:solidFill>
                  <a:srgbClr val="0070C0"/>
                </a:solidFill>
              </a:rPr>
              <a:t>KEEP</a:t>
            </a:r>
          </a:p>
          <a:p>
            <a:pPr algn="ctr"/>
            <a:r>
              <a:rPr lang="en-NZ" sz="8800" b="1" dirty="0">
                <a:solidFill>
                  <a:srgbClr val="0070C0"/>
                </a:solidFill>
              </a:rPr>
              <a:t>CALM</a:t>
            </a:r>
          </a:p>
          <a:p>
            <a:pPr algn="ctr"/>
            <a:r>
              <a:rPr lang="en-NZ" sz="6000" b="1" dirty="0">
                <a:solidFill>
                  <a:srgbClr val="0070C0"/>
                </a:solidFill>
              </a:rPr>
              <a:t>AND</a:t>
            </a:r>
            <a:endParaRPr lang="en-NZ" sz="8800" b="1" dirty="0">
              <a:solidFill>
                <a:srgbClr val="0070C0"/>
              </a:solidFill>
            </a:endParaRPr>
          </a:p>
          <a:p>
            <a:pPr algn="ctr"/>
            <a:r>
              <a:rPr lang="en-NZ" sz="8800" b="1" dirty="0">
                <a:solidFill>
                  <a:srgbClr val="0070C0"/>
                </a:solidFill>
              </a:rPr>
              <a:t>DEMO IT IN AZURE</a:t>
            </a:r>
          </a:p>
        </p:txBody>
      </p:sp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D087A3EE-8B69-5098-C0EF-3E9B8C21B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469" y="134913"/>
            <a:ext cx="2214917" cy="1661188"/>
          </a:xfrm>
          <a:prstGeom prst="rect">
            <a:avLst/>
          </a:prstGeom>
        </p:spPr>
      </p:pic>
      <p:grpSp>
        <p:nvGrpSpPr>
          <p:cNvPr id="9" name="Google Shape;434;p21">
            <a:extLst>
              <a:ext uri="{FF2B5EF4-FFF2-40B4-BE49-F238E27FC236}">
                <a16:creationId xmlns:a16="http://schemas.microsoft.com/office/drawing/2014/main" id="{39C2C906-BBAE-1DA4-1A7E-023BC12876A0}"/>
              </a:ext>
            </a:extLst>
          </p:cNvPr>
          <p:cNvGrpSpPr>
            <a:grpSpLocks/>
          </p:cNvGrpSpPr>
          <p:nvPr/>
        </p:nvGrpSpPr>
        <p:grpSpPr bwMode="auto">
          <a:xfrm>
            <a:off x="9770590" y="531378"/>
            <a:ext cx="8288809" cy="7936781"/>
            <a:chOff x="4800600" y="3789363"/>
            <a:chExt cx="2495550" cy="2280627"/>
          </a:xfrm>
        </p:grpSpPr>
        <p:sp>
          <p:nvSpPr>
            <p:cNvPr id="10" name="Google Shape;435;p21">
              <a:extLst>
                <a:ext uri="{FF2B5EF4-FFF2-40B4-BE49-F238E27FC236}">
                  <a16:creationId xmlns:a16="http://schemas.microsoft.com/office/drawing/2014/main" id="{9D161315-2BD8-F225-F6C6-A6AA9425D8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9925" y="3789363"/>
              <a:ext cx="276225" cy="1490663"/>
            </a:xfrm>
            <a:custGeom>
              <a:avLst/>
              <a:gdLst>
                <a:gd name="T0" fmla="*/ 2147483646 w 174"/>
                <a:gd name="T1" fmla="*/ 2147483646 h 939"/>
                <a:gd name="T2" fmla="*/ 2147483646 w 174"/>
                <a:gd name="T3" fmla="*/ 2147483646 h 939"/>
                <a:gd name="T4" fmla="*/ 0 w 174"/>
                <a:gd name="T5" fmla="*/ 0 h 939"/>
                <a:gd name="T6" fmla="*/ 2147483646 w 174"/>
                <a:gd name="T7" fmla="*/ 2147483646 h 9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4" h="939" extrusionOk="0">
                  <a:moveTo>
                    <a:pt x="174" y="116"/>
                  </a:moveTo>
                  <a:lnTo>
                    <a:pt x="146" y="939"/>
                  </a:lnTo>
                  <a:lnTo>
                    <a:pt x="0" y="0"/>
                  </a:lnTo>
                  <a:lnTo>
                    <a:pt x="174" y="116"/>
                  </a:lnTo>
                  <a:close/>
                </a:path>
              </a:pathLst>
            </a:custGeom>
            <a:solidFill>
              <a:srgbClr val="2B93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19974" tIns="59971" rIns="119974" bIns="59971"/>
            <a:lstStyle/>
            <a:p>
              <a:endParaRPr lang="en-US" sz="2362"/>
            </a:p>
          </p:txBody>
        </p:sp>
        <p:sp>
          <p:nvSpPr>
            <p:cNvPr id="11" name="Google Shape;436;p21">
              <a:extLst>
                <a:ext uri="{FF2B5EF4-FFF2-40B4-BE49-F238E27FC236}">
                  <a16:creationId xmlns:a16="http://schemas.microsoft.com/office/drawing/2014/main" id="{DA69988E-C96E-4B9F-CD42-6F9A6AAE2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0600" y="3789363"/>
              <a:ext cx="2451100" cy="1719263"/>
            </a:xfrm>
            <a:custGeom>
              <a:avLst/>
              <a:gdLst>
                <a:gd name="T0" fmla="*/ 2147483646 w 1544"/>
                <a:gd name="T1" fmla="*/ 2147483646 h 1083"/>
                <a:gd name="T2" fmla="*/ 2147483646 w 1544"/>
                <a:gd name="T3" fmla="*/ 0 h 1083"/>
                <a:gd name="T4" fmla="*/ 2147483646 w 1544"/>
                <a:gd name="T5" fmla="*/ 2147483646 h 1083"/>
                <a:gd name="T6" fmla="*/ 0 w 1544"/>
                <a:gd name="T7" fmla="*/ 2147483646 h 1083"/>
                <a:gd name="T8" fmla="*/ 2147483646 w 1544"/>
                <a:gd name="T9" fmla="*/ 2147483646 h 10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44" h="1083" extrusionOk="0">
                  <a:moveTo>
                    <a:pt x="241" y="352"/>
                  </a:moveTo>
                  <a:lnTo>
                    <a:pt x="1398" y="0"/>
                  </a:lnTo>
                  <a:lnTo>
                    <a:pt x="1544" y="939"/>
                  </a:lnTo>
                  <a:lnTo>
                    <a:pt x="0" y="1083"/>
                  </a:lnTo>
                  <a:lnTo>
                    <a:pt x="241" y="352"/>
                  </a:lnTo>
                  <a:close/>
                </a:path>
              </a:pathLst>
            </a:custGeom>
            <a:solidFill>
              <a:srgbClr val="34B2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19974" tIns="59971" rIns="119974" bIns="59971"/>
            <a:lstStyle/>
            <a:p>
              <a:endParaRPr lang="en-US" sz="2362"/>
            </a:p>
          </p:txBody>
        </p:sp>
        <p:sp>
          <p:nvSpPr>
            <p:cNvPr id="12" name="Google Shape;437;p21">
              <a:extLst>
                <a:ext uri="{FF2B5EF4-FFF2-40B4-BE49-F238E27FC236}">
                  <a16:creationId xmlns:a16="http://schemas.microsoft.com/office/drawing/2014/main" id="{48862E96-1698-AF3C-E7F5-6D17D91830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0600" y="5280026"/>
              <a:ext cx="2451100" cy="228600"/>
            </a:xfrm>
            <a:custGeom>
              <a:avLst/>
              <a:gdLst>
                <a:gd name="T0" fmla="*/ 2147483646 w 1544"/>
                <a:gd name="T1" fmla="*/ 2147483646 h 144"/>
                <a:gd name="T2" fmla="*/ 2147483646 w 1544"/>
                <a:gd name="T3" fmla="*/ 0 h 144"/>
                <a:gd name="T4" fmla="*/ 0 w 1544"/>
                <a:gd name="T5" fmla="*/ 2147483646 h 144"/>
                <a:gd name="T6" fmla="*/ 2147483646 w 1544"/>
                <a:gd name="T7" fmla="*/ 2147483646 h 1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4" h="144" extrusionOk="0">
                  <a:moveTo>
                    <a:pt x="1383" y="131"/>
                  </a:moveTo>
                  <a:lnTo>
                    <a:pt x="1544" y="0"/>
                  </a:lnTo>
                  <a:lnTo>
                    <a:pt x="0" y="144"/>
                  </a:lnTo>
                  <a:lnTo>
                    <a:pt x="1383" y="131"/>
                  </a:lnTo>
                  <a:close/>
                </a:path>
              </a:pathLst>
            </a:custGeom>
            <a:solidFill>
              <a:srgbClr val="2B93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19974" tIns="59971" rIns="119974" bIns="59971"/>
            <a:lstStyle/>
            <a:p>
              <a:endParaRPr lang="en-US" sz="2362"/>
            </a:p>
          </p:txBody>
        </p:sp>
        <p:sp>
          <p:nvSpPr>
            <p:cNvPr id="13" name="Google Shape;438;p21">
              <a:extLst>
                <a:ext uri="{FF2B5EF4-FFF2-40B4-BE49-F238E27FC236}">
                  <a16:creationId xmlns:a16="http://schemas.microsoft.com/office/drawing/2014/main" id="{D8371D2E-962B-888C-53CB-B6C679F09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0600" y="5475288"/>
              <a:ext cx="922993" cy="594702"/>
            </a:xfrm>
            <a:custGeom>
              <a:avLst/>
              <a:gdLst>
                <a:gd name="T0" fmla="*/ 0 w 432"/>
                <a:gd name="T1" fmla="*/ 2147483646 h 417"/>
                <a:gd name="T2" fmla="*/ 2147483646 w 432"/>
                <a:gd name="T3" fmla="*/ 2147483646 h 417"/>
                <a:gd name="T4" fmla="*/ 2147483646 w 432"/>
                <a:gd name="T5" fmla="*/ 0 h 417"/>
                <a:gd name="T6" fmla="*/ 0 w 432"/>
                <a:gd name="T7" fmla="*/ 2147483646 h 41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32" h="417" extrusionOk="0">
                  <a:moveTo>
                    <a:pt x="0" y="21"/>
                  </a:moveTo>
                  <a:lnTo>
                    <a:pt x="432" y="417"/>
                  </a:lnTo>
                  <a:lnTo>
                    <a:pt x="226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2F9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19974" tIns="59971" rIns="119974" bIns="59971"/>
            <a:lstStyle/>
            <a:p>
              <a:endParaRPr lang="en-US" sz="2362"/>
            </a:p>
          </p:txBody>
        </p:sp>
        <p:sp>
          <p:nvSpPr>
            <p:cNvPr id="14" name="Google Shape;439;p21">
              <a:extLst>
                <a:ext uri="{FF2B5EF4-FFF2-40B4-BE49-F238E27FC236}">
                  <a16:creationId xmlns:a16="http://schemas.microsoft.com/office/drawing/2014/main" id="{8E241ACF-CA0F-0C0F-4DB0-3AAE65D5F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9375" y="5475288"/>
              <a:ext cx="564218" cy="594702"/>
            </a:xfrm>
            <a:custGeom>
              <a:avLst/>
              <a:gdLst>
                <a:gd name="T0" fmla="*/ 2147483646 w 206"/>
                <a:gd name="T1" fmla="*/ 2147483646 h 417"/>
                <a:gd name="T2" fmla="*/ 2147483646 w 206"/>
                <a:gd name="T3" fmla="*/ 2147483646 h 417"/>
                <a:gd name="T4" fmla="*/ 0 w 206"/>
                <a:gd name="T5" fmla="*/ 0 h 417"/>
                <a:gd name="T6" fmla="*/ 2147483646 w 206"/>
                <a:gd name="T7" fmla="*/ 2147483646 h 41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6" h="417" extrusionOk="0">
                  <a:moveTo>
                    <a:pt x="123" y="18"/>
                  </a:moveTo>
                  <a:lnTo>
                    <a:pt x="206" y="417"/>
                  </a:lnTo>
                  <a:lnTo>
                    <a:pt x="0" y="0"/>
                  </a:lnTo>
                  <a:lnTo>
                    <a:pt x="123" y="18"/>
                  </a:lnTo>
                  <a:close/>
                </a:path>
              </a:pathLst>
            </a:custGeom>
            <a:solidFill>
              <a:srgbClr val="2787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19974" tIns="59971" rIns="119974" bIns="59971"/>
            <a:lstStyle/>
            <a:p>
              <a:endParaRPr lang="en-US" sz="2362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17BC05A-F8CA-028F-8649-0E9DB69656E5}"/>
              </a:ext>
            </a:extLst>
          </p:cNvPr>
          <p:cNvSpPr txBox="1"/>
          <p:nvPr/>
        </p:nvSpPr>
        <p:spPr>
          <a:xfrm>
            <a:off x="10842116" y="2284233"/>
            <a:ext cx="6918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72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Codespaces</a:t>
            </a:r>
            <a:r>
              <a:rPr lang="en-US" altLang="en-US" sz="72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and GitHub Chat</a:t>
            </a:r>
          </a:p>
        </p:txBody>
      </p:sp>
    </p:spTree>
    <p:extLst>
      <p:ext uri="{BB962C8B-B14F-4D97-AF65-F5344CB8AC3E}">
        <p14:creationId xmlns:p14="http://schemas.microsoft.com/office/powerpoint/2010/main" val="3527855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ight Arrow 28">
            <a:extLst>
              <a:ext uri="{FF2B5EF4-FFF2-40B4-BE49-F238E27FC236}">
                <a16:creationId xmlns:a16="http://schemas.microsoft.com/office/drawing/2014/main" id="{C2EB7374-F1B6-6E79-E81A-401EF9E107B2}"/>
              </a:ext>
            </a:extLst>
          </p:cNvPr>
          <p:cNvSpPr/>
          <p:nvPr/>
        </p:nvSpPr>
        <p:spPr>
          <a:xfrm>
            <a:off x="0" y="-99756"/>
            <a:ext cx="19564350" cy="9119068"/>
          </a:xfrm>
          <a:prstGeom prst="rightArrow">
            <a:avLst>
              <a:gd name="adj1" fmla="val 100000"/>
              <a:gd name="adj2" fmla="val 32002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362" dirty="0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14891454-EEC5-D31F-A3DB-7B1E037CF1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5361" b="5942"/>
          <a:stretch/>
        </p:blipFill>
        <p:spPr>
          <a:xfrm>
            <a:off x="13914091" y="-26135"/>
            <a:ext cx="7617139" cy="9121647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3B6F5A9-F7E1-7ED0-E619-B872340C4D9F}"/>
              </a:ext>
            </a:extLst>
          </p:cNvPr>
          <p:cNvGrpSpPr/>
          <p:nvPr/>
        </p:nvGrpSpPr>
        <p:grpSpPr>
          <a:xfrm>
            <a:off x="-41128" y="-85550"/>
            <a:ext cx="1110785" cy="8539943"/>
            <a:chOff x="-2169520" y="-7126"/>
            <a:chExt cx="846462" cy="6507771"/>
          </a:xfrm>
        </p:grpSpPr>
        <p:sp>
          <p:nvSpPr>
            <p:cNvPr id="56" name="Round Single Corner of Rectangle 55">
              <a:extLst>
                <a:ext uri="{FF2B5EF4-FFF2-40B4-BE49-F238E27FC236}">
                  <a16:creationId xmlns:a16="http://schemas.microsoft.com/office/drawing/2014/main" id="{9AF8DCFD-9B39-9312-F1B5-D170FC294924}"/>
                </a:ext>
              </a:extLst>
            </p:cNvPr>
            <p:cNvSpPr/>
            <p:nvPr/>
          </p:nvSpPr>
          <p:spPr>
            <a:xfrm rot="5400000">
              <a:off x="-4983666" y="2807020"/>
              <a:ext cx="6474753" cy="846462"/>
            </a:xfrm>
            <a:prstGeom prst="round1Rect">
              <a:avLst>
                <a:gd name="adj" fmla="val 50000"/>
              </a:avLst>
            </a:prstGeom>
            <a:solidFill>
              <a:schemeClr val="accent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9937">
                <a:defRPr/>
              </a:pPr>
              <a:endParaRPr lang="en-US" sz="2362">
                <a:solidFill>
                  <a:srgbClr val="FFFFFF"/>
                </a:solidFill>
                <a:latin typeface="Montserrat" pitchFamily="2" charset="7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8755AC9-0E5D-F1C7-C90C-E2BDF09ABBF0}"/>
                </a:ext>
              </a:extLst>
            </p:cNvPr>
            <p:cNvSpPr txBox="1"/>
            <p:nvPr/>
          </p:nvSpPr>
          <p:spPr>
            <a:xfrm rot="5400000">
              <a:off x="-4869482" y="3133993"/>
              <a:ext cx="6355110" cy="378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199937">
                <a:defRPr/>
              </a:pPr>
              <a:r>
                <a:rPr lang="en-US" sz="2625" b="1" spc="394" dirty="0">
                  <a:solidFill>
                    <a:srgbClr val="FFFFFF"/>
                  </a:solidFill>
                  <a:latin typeface="Montserrat" pitchFamily="2" charset="77"/>
                </a:rPr>
                <a:t>Do not humanize AI</a:t>
              </a:r>
            </a:p>
          </p:txBody>
        </p:sp>
      </p:grpSp>
      <p:sp>
        <p:nvSpPr>
          <p:cNvPr id="28" name="Title 93">
            <a:extLst>
              <a:ext uri="{FF2B5EF4-FFF2-40B4-BE49-F238E27FC236}">
                <a16:creationId xmlns:a16="http://schemas.microsoft.com/office/drawing/2014/main" id="{DF78FB48-6094-AC8D-C16C-CF94DDF9F405}"/>
              </a:ext>
            </a:extLst>
          </p:cNvPr>
          <p:cNvSpPr txBox="1">
            <a:spLocks/>
          </p:cNvSpPr>
          <p:nvPr/>
        </p:nvSpPr>
        <p:spPr>
          <a:xfrm>
            <a:off x="4310633" y="1385977"/>
            <a:ext cx="11481817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>
              <a:defRPr/>
            </a:pPr>
            <a:r>
              <a:rPr sz="3200">
                <a:solidFill>
                  <a:prstClr val="white"/>
                </a:solidFill>
                <a:latin typeface="Segoe UI Semibold"/>
              </a:rPr>
              <a:t>Do not humanize AI!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4C531DA9-C3A2-1E3B-C23E-38EDF3EFB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107421" y="1455328"/>
            <a:ext cx="0" cy="345455"/>
          </a:xfrm>
          <a:prstGeom prst="line">
            <a:avLst/>
          </a:prstGeom>
          <a:noFill/>
          <a:ln w="57150" cap="flat" cmpd="sng" algn="ctr">
            <a:solidFill>
              <a:srgbClr val="50E6FF"/>
            </a:solidFill>
            <a:prstDash val="solid"/>
            <a:headEnd type="none" w="lg" len="med"/>
            <a:tailEnd type="none" w="lg" len="med"/>
          </a:ln>
          <a:effectLst/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D4015F1F-9F52-39DC-66CC-22D5EB9282ED}"/>
              </a:ext>
            </a:extLst>
          </p:cNvPr>
          <p:cNvSpPr txBox="1"/>
          <p:nvPr/>
        </p:nvSpPr>
        <p:spPr>
          <a:xfrm>
            <a:off x="4194685" y="5364749"/>
            <a:ext cx="5382227" cy="19697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endParaRPr lang="en-US" sz="360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  <a:p>
            <a:pPr defTabSz="914400"/>
            <a:r>
              <a:rPr lang="en-US" sz="280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Always ensure to use AI output </a:t>
            </a:r>
            <a:r>
              <a:rPr lang="en-US" sz="2800" b="1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responsibly</a:t>
            </a:r>
            <a:r>
              <a:rPr lang="en-US" sz="280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.</a:t>
            </a:r>
          </a:p>
          <a:p>
            <a:pPr defTabSz="914400"/>
            <a:endParaRPr lang="en-US" sz="360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pic>
        <p:nvPicPr>
          <p:cNvPr id="32" name="Picture 31" descr="A pair of black headphones&#10;&#10;Description automatically generated with low confidence">
            <a:extLst>
              <a:ext uri="{FF2B5EF4-FFF2-40B4-BE49-F238E27FC236}">
                <a16:creationId xmlns:a16="http://schemas.microsoft.com/office/drawing/2014/main" id="{22E85166-AE02-F69F-1F2C-C5F73B587E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7323" y="1800783"/>
            <a:ext cx="4548851" cy="4548851"/>
          </a:xfrm>
          <a:prstGeom prst="flowChartConnector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961D2DC-2D62-095E-0D5D-FCD8E072BA16}"/>
              </a:ext>
            </a:extLst>
          </p:cNvPr>
          <p:cNvSpPr txBox="1"/>
          <p:nvPr/>
        </p:nvSpPr>
        <p:spPr>
          <a:xfrm>
            <a:off x="11846688" y="6425840"/>
            <a:ext cx="287703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914400"/>
            <a:r>
              <a:rPr lang="en-US" sz="1600" i="1">
                <a:solidFill>
                  <a:srgbClr val="D2D2D2"/>
                </a:solidFill>
                <a:latin typeface="Segoe UI"/>
              </a:rPr>
              <a:t>Image created by DALL E2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4887F73-268D-2A7A-E3C5-B9B6D9774DD5}"/>
              </a:ext>
            </a:extLst>
          </p:cNvPr>
          <p:cNvSpPr txBox="1"/>
          <p:nvPr/>
        </p:nvSpPr>
        <p:spPr>
          <a:xfrm>
            <a:off x="4088747" y="7079072"/>
            <a:ext cx="373414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/>
            <a:r>
              <a:rPr lang="en-US" sz="2000" dirty="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"/>
                <a:hlinkClick r:id="rId5"/>
              </a:rPr>
              <a:t>aka.ms/</a:t>
            </a:r>
            <a:r>
              <a:rPr lang="en-US" sz="2000" dirty="0" err="1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"/>
                <a:hlinkClick r:id="rId5"/>
              </a:rPr>
              <a:t>responsibleaiprinciples</a:t>
            </a:r>
            <a:endParaRPr lang="en-US" sz="2000" dirty="0"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5D8B310-45AB-D520-B200-4A9F366D343E}"/>
              </a:ext>
            </a:extLst>
          </p:cNvPr>
          <p:cNvSpPr txBox="1"/>
          <p:nvPr/>
        </p:nvSpPr>
        <p:spPr>
          <a:xfrm>
            <a:off x="4200101" y="2019895"/>
            <a:ext cx="4836507" cy="36015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sz="3200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Generative AI </a:t>
            </a:r>
          </a:p>
          <a:p>
            <a:pPr defTabSz="914400">
              <a:lnSpc>
                <a:spcPct val="150000"/>
              </a:lnSpc>
            </a:pPr>
            <a:r>
              <a:rPr lang="en-US" sz="3200" b="1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is not:</a:t>
            </a:r>
          </a:p>
          <a:p>
            <a:pPr marL="457200" indent="-457200" defTabSz="9144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3200" b="1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Intelligent</a:t>
            </a:r>
          </a:p>
          <a:p>
            <a:pPr marL="457200" indent="-457200" defTabSz="9144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3200" b="1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Deterministic</a:t>
            </a:r>
          </a:p>
          <a:p>
            <a:pPr marL="457200" indent="-457200" defTabSz="914400">
              <a:lnSpc>
                <a:spcPct val="150000"/>
              </a:lnSpc>
              <a:buFont typeface="Courier New" panose="02070309020205020404" pitchFamily="49" charset="0"/>
              <a:buChar char="o"/>
            </a:pPr>
            <a:r>
              <a:rPr lang="en-US" sz="3200" b="1"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latin typeface="Segoe UI"/>
              </a:rPr>
              <a:t>Trustworthy</a:t>
            </a:r>
          </a:p>
        </p:txBody>
      </p:sp>
    </p:spTree>
    <p:extLst>
      <p:ext uri="{BB962C8B-B14F-4D97-AF65-F5344CB8AC3E}">
        <p14:creationId xmlns:p14="http://schemas.microsoft.com/office/powerpoint/2010/main" val="3858819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1" grpId="0"/>
      <p:bldP spid="3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Text, calendar&#10;&#10;Description automatically generated">
            <a:extLst>
              <a:ext uri="{FF2B5EF4-FFF2-40B4-BE49-F238E27FC236}">
                <a16:creationId xmlns:a16="http://schemas.microsoft.com/office/drawing/2014/main" id="{5ABBCE01-42C8-8905-37CA-9A517EAA58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7801" y="171814"/>
            <a:ext cx="8446433" cy="8446433"/>
          </a:xfrm>
          <a:prstGeom prst="rect">
            <a:avLst/>
          </a:prstGeom>
        </p:spPr>
      </p:pic>
      <p:sp>
        <p:nvSpPr>
          <p:cNvPr id="24" name="Freeform 1456">
            <a:extLst>
              <a:ext uri="{FF2B5EF4-FFF2-40B4-BE49-F238E27FC236}">
                <a16:creationId xmlns:a16="http://schemas.microsoft.com/office/drawing/2014/main" id="{4840E377-5716-C936-4316-B0548DD77B3E}"/>
              </a:ext>
            </a:extLst>
          </p:cNvPr>
          <p:cNvSpPr txBox="1">
            <a:spLocks/>
          </p:cNvSpPr>
          <p:nvPr/>
        </p:nvSpPr>
        <p:spPr bwMode="auto">
          <a:xfrm>
            <a:off x="-420785" y="3620087"/>
            <a:ext cx="15472205" cy="4393183"/>
          </a:xfrm>
          <a:custGeom>
            <a:avLst/>
            <a:gdLst>
              <a:gd name="T0" fmla="*/ 12190413 w 2770"/>
              <a:gd name="T1" fmla="*/ 3365014 h 940"/>
              <a:gd name="T2" fmla="*/ 8880958 w 2770"/>
              <a:gd name="T3" fmla="*/ 3219666 h 940"/>
              <a:gd name="T4" fmla="*/ 3124618 w 2770"/>
              <a:gd name="T5" fmla="*/ 3294542 h 940"/>
              <a:gd name="T6" fmla="*/ 0 w 2770"/>
              <a:gd name="T7" fmla="*/ 1915944 h 940"/>
              <a:gd name="T8" fmla="*/ 0 w 2770"/>
              <a:gd name="T9" fmla="*/ 0 h 940"/>
              <a:gd name="T10" fmla="*/ 12190413 w 2770"/>
              <a:gd name="T11" fmla="*/ 0 h 940"/>
              <a:gd name="T12" fmla="*/ 12190413 w 2770"/>
              <a:gd name="T13" fmla="*/ 3365014 h 94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770" h="940">
                <a:moveTo>
                  <a:pt x="2770" y="764"/>
                </a:moveTo>
                <a:cubicBezTo>
                  <a:pt x="2770" y="764"/>
                  <a:pt x="2447" y="531"/>
                  <a:pt x="2018" y="731"/>
                </a:cubicBezTo>
                <a:cubicBezTo>
                  <a:pt x="1568" y="940"/>
                  <a:pt x="1502" y="395"/>
                  <a:pt x="710" y="748"/>
                </a:cubicBezTo>
                <a:cubicBezTo>
                  <a:pt x="296" y="932"/>
                  <a:pt x="0" y="435"/>
                  <a:pt x="0" y="435"/>
                </a:cubicBezTo>
                <a:cubicBezTo>
                  <a:pt x="0" y="0"/>
                  <a:pt x="0" y="0"/>
                  <a:pt x="0" y="0"/>
                </a:cubicBezTo>
                <a:cubicBezTo>
                  <a:pt x="2770" y="0"/>
                  <a:pt x="2770" y="0"/>
                  <a:pt x="2770" y="0"/>
                </a:cubicBezTo>
                <a:lnTo>
                  <a:pt x="2770" y="764"/>
                </a:lnTo>
                <a:close/>
              </a:path>
            </a:pathLst>
          </a:cu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 algn="l" defTabSz="599984" rtl="0" eaLnBrk="1" latinLnBrk="0" hangingPunct="1">
              <a:spcBef>
                <a:spcPct val="0"/>
              </a:spcBef>
              <a:buNone/>
              <a:defRPr sz="4724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7692" dirty="0">
                <a:highlight>
                  <a:srgbClr val="00008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2716779"/>
      </p:ext>
    </p:extLst>
  </p:cSld>
  <p:clrMapOvr>
    <a:masterClrMapping/>
  </p:clrMapOvr>
  <p:transition spd="slow" advClick="0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2023 Microsoft Most Valuable Professional (MVP) badge image. Validation. Issued by Microsoft Next Generation Experiences">
            <a:extLst>
              <a:ext uri="{FF2B5EF4-FFF2-40B4-BE49-F238E27FC236}">
                <a16:creationId xmlns:a16="http://schemas.microsoft.com/office/drawing/2014/main" id="{899BFC2C-3A6A-B6D4-019B-0310C750A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923" y="5561297"/>
            <a:ext cx="32385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F175AB3-6697-4366-BB41-9FA8635F9A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5361" b="5942"/>
          <a:stretch/>
        </p:blipFill>
        <p:spPr>
          <a:xfrm>
            <a:off x="12472275" y="1"/>
            <a:ext cx="7617139" cy="9121647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773A71B-9566-4BD0-DFAB-148CE73E89CF}"/>
              </a:ext>
            </a:extLst>
          </p:cNvPr>
          <p:cNvGrpSpPr/>
          <p:nvPr/>
        </p:nvGrpSpPr>
        <p:grpSpPr>
          <a:xfrm>
            <a:off x="-41128" y="-85550"/>
            <a:ext cx="1110785" cy="8539943"/>
            <a:chOff x="-2169520" y="-7126"/>
            <a:chExt cx="846462" cy="6507771"/>
          </a:xfrm>
        </p:grpSpPr>
        <p:sp>
          <p:nvSpPr>
            <p:cNvPr id="4" name="Round Single Corner of Rectangle 55">
              <a:extLst>
                <a:ext uri="{FF2B5EF4-FFF2-40B4-BE49-F238E27FC236}">
                  <a16:creationId xmlns:a16="http://schemas.microsoft.com/office/drawing/2014/main" id="{668FA634-C88B-48C7-1B8A-9483DEE2AFD1}"/>
                </a:ext>
              </a:extLst>
            </p:cNvPr>
            <p:cNvSpPr/>
            <p:nvPr/>
          </p:nvSpPr>
          <p:spPr>
            <a:xfrm rot="5400000">
              <a:off x="-4983666" y="2807020"/>
              <a:ext cx="6474753" cy="846462"/>
            </a:xfrm>
            <a:prstGeom prst="round1Rect">
              <a:avLst>
                <a:gd name="adj" fmla="val 50000"/>
              </a:avLst>
            </a:prstGeom>
            <a:solidFill>
              <a:schemeClr val="accent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9937">
                <a:defRPr/>
              </a:pPr>
              <a:endParaRPr lang="en-US" sz="2362">
                <a:solidFill>
                  <a:srgbClr val="FFFFFF"/>
                </a:solidFill>
                <a:latin typeface="Montserrat" pitchFamily="2" charset="7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5DFA5C-2A8E-7308-84F3-ADAEB20B6D13}"/>
                </a:ext>
              </a:extLst>
            </p:cNvPr>
            <p:cNvSpPr txBox="1"/>
            <p:nvPr/>
          </p:nvSpPr>
          <p:spPr>
            <a:xfrm rot="5400000">
              <a:off x="-4869482" y="3133993"/>
              <a:ext cx="6355110" cy="378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199937">
                <a:defRPr/>
              </a:pPr>
              <a:r>
                <a:rPr lang="en-US" sz="2625" b="1" spc="394" dirty="0">
                  <a:solidFill>
                    <a:srgbClr val="FFFFFF"/>
                  </a:solidFill>
                  <a:latin typeface="Montserrat" pitchFamily="2" charset="77"/>
                </a:rPr>
                <a:t>Introduction</a:t>
              </a:r>
              <a:endParaRPr lang="en-US" sz="2100" dirty="0">
                <a:solidFill>
                  <a:srgbClr val="76C3FF"/>
                </a:solidFill>
                <a:latin typeface="Montserrat" pitchFamily="2" charset="77"/>
              </a:endParaRPr>
            </a:p>
          </p:txBody>
        </p:sp>
      </p:grpSp>
      <p:pic>
        <p:nvPicPr>
          <p:cNvPr id="15" name="Picture 14" descr="A person standing in front of a sign&#10;&#10;Description automatically generated with medium confidence">
            <a:extLst>
              <a:ext uri="{FF2B5EF4-FFF2-40B4-BE49-F238E27FC236}">
                <a16:creationId xmlns:a16="http://schemas.microsoft.com/office/drawing/2014/main" id="{E9427173-2033-01A5-3717-C8950CB47D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8557" y="-4094"/>
            <a:ext cx="7542857" cy="7504762"/>
          </a:xfrm>
          <a:prstGeom prst="rect">
            <a:avLst/>
          </a:prstGeom>
        </p:spPr>
      </p:pic>
      <p:grpSp>
        <p:nvGrpSpPr>
          <p:cNvPr id="16" name="Google Shape;434;p21">
            <a:extLst>
              <a:ext uri="{FF2B5EF4-FFF2-40B4-BE49-F238E27FC236}">
                <a16:creationId xmlns:a16="http://schemas.microsoft.com/office/drawing/2014/main" id="{B4BB43A5-0CC4-115B-8CAB-F9EABC5A5C2C}"/>
              </a:ext>
            </a:extLst>
          </p:cNvPr>
          <p:cNvGrpSpPr>
            <a:grpSpLocks/>
          </p:cNvGrpSpPr>
          <p:nvPr/>
        </p:nvGrpSpPr>
        <p:grpSpPr bwMode="auto">
          <a:xfrm>
            <a:off x="11563388" y="-734893"/>
            <a:ext cx="8653526" cy="8741437"/>
            <a:chOff x="4800600" y="3789363"/>
            <a:chExt cx="2495550" cy="2280627"/>
          </a:xfrm>
        </p:grpSpPr>
        <p:sp>
          <p:nvSpPr>
            <p:cNvPr id="17" name="Google Shape;435;p21">
              <a:extLst>
                <a:ext uri="{FF2B5EF4-FFF2-40B4-BE49-F238E27FC236}">
                  <a16:creationId xmlns:a16="http://schemas.microsoft.com/office/drawing/2014/main" id="{6FC19438-375E-9361-AF96-39709F2DB5C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9925" y="3789363"/>
              <a:ext cx="276225" cy="1490663"/>
            </a:xfrm>
            <a:custGeom>
              <a:avLst/>
              <a:gdLst>
                <a:gd name="T0" fmla="*/ 2147483646 w 174"/>
                <a:gd name="T1" fmla="*/ 2147483646 h 939"/>
                <a:gd name="T2" fmla="*/ 2147483646 w 174"/>
                <a:gd name="T3" fmla="*/ 2147483646 h 939"/>
                <a:gd name="T4" fmla="*/ 0 w 174"/>
                <a:gd name="T5" fmla="*/ 0 h 939"/>
                <a:gd name="T6" fmla="*/ 2147483646 w 174"/>
                <a:gd name="T7" fmla="*/ 2147483646 h 9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4" h="939" extrusionOk="0">
                  <a:moveTo>
                    <a:pt x="174" y="116"/>
                  </a:moveTo>
                  <a:lnTo>
                    <a:pt x="146" y="939"/>
                  </a:lnTo>
                  <a:lnTo>
                    <a:pt x="0" y="0"/>
                  </a:lnTo>
                  <a:lnTo>
                    <a:pt x="174" y="116"/>
                  </a:lnTo>
                  <a:close/>
                </a:path>
              </a:pathLst>
            </a:custGeom>
            <a:solidFill>
              <a:srgbClr val="2B93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19974" tIns="59971" rIns="119974" bIns="59971"/>
            <a:lstStyle/>
            <a:p>
              <a:endParaRPr lang="en-US" sz="2362"/>
            </a:p>
          </p:txBody>
        </p:sp>
        <p:sp>
          <p:nvSpPr>
            <p:cNvPr id="18" name="Google Shape;436;p21">
              <a:extLst>
                <a:ext uri="{FF2B5EF4-FFF2-40B4-BE49-F238E27FC236}">
                  <a16:creationId xmlns:a16="http://schemas.microsoft.com/office/drawing/2014/main" id="{54B015AF-F3FA-2001-06AD-132183E49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0600" y="3789363"/>
              <a:ext cx="2451100" cy="1719263"/>
            </a:xfrm>
            <a:custGeom>
              <a:avLst/>
              <a:gdLst>
                <a:gd name="T0" fmla="*/ 2147483646 w 1544"/>
                <a:gd name="T1" fmla="*/ 2147483646 h 1083"/>
                <a:gd name="T2" fmla="*/ 2147483646 w 1544"/>
                <a:gd name="T3" fmla="*/ 0 h 1083"/>
                <a:gd name="T4" fmla="*/ 2147483646 w 1544"/>
                <a:gd name="T5" fmla="*/ 2147483646 h 1083"/>
                <a:gd name="T6" fmla="*/ 0 w 1544"/>
                <a:gd name="T7" fmla="*/ 2147483646 h 1083"/>
                <a:gd name="T8" fmla="*/ 2147483646 w 1544"/>
                <a:gd name="T9" fmla="*/ 2147483646 h 10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44" h="1083" extrusionOk="0">
                  <a:moveTo>
                    <a:pt x="241" y="352"/>
                  </a:moveTo>
                  <a:lnTo>
                    <a:pt x="1398" y="0"/>
                  </a:lnTo>
                  <a:lnTo>
                    <a:pt x="1544" y="939"/>
                  </a:lnTo>
                  <a:lnTo>
                    <a:pt x="0" y="1083"/>
                  </a:lnTo>
                  <a:lnTo>
                    <a:pt x="241" y="352"/>
                  </a:lnTo>
                  <a:close/>
                </a:path>
              </a:pathLst>
            </a:custGeom>
            <a:solidFill>
              <a:srgbClr val="34B2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19974" tIns="59971" rIns="119974" bIns="59971"/>
            <a:lstStyle/>
            <a:p>
              <a:endParaRPr lang="en-US" sz="2362" dirty="0"/>
            </a:p>
          </p:txBody>
        </p:sp>
        <p:sp>
          <p:nvSpPr>
            <p:cNvPr id="19" name="Google Shape;437;p21">
              <a:extLst>
                <a:ext uri="{FF2B5EF4-FFF2-40B4-BE49-F238E27FC236}">
                  <a16:creationId xmlns:a16="http://schemas.microsoft.com/office/drawing/2014/main" id="{B4E9DA68-6EFB-1C63-3403-7F7A6845E2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0600" y="5280026"/>
              <a:ext cx="2451100" cy="228600"/>
            </a:xfrm>
            <a:custGeom>
              <a:avLst/>
              <a:gdLst>
                <a:gd name="T0" fmla="*/ 2147483646 w 1544"/>
                <a:gd name="T1" fmla="*/ 2147483646 h 144"/>
                <a:gd name="T2" fmla="*/ 2147483646 w 1544"/>
                <a:gd name="T3" fmla="*/ 0 h 144"/>
                <a:gd name="T4" fmla="*/ 0 w 1544"/>
                <a:gd name="T5" fmla="*/ 2147483646 h 144"/>
                <a:gd name="T6" fmla="*/ 2147483646 w 1544"/>
                <a:gd name="T7" fmla="*/ 2147483646 h 1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4" h="144" extrusionOk="0">
                  <a:moveTo>
                    <a:pt x="1383" y="131"/>
                  </a:moveTo>
                  <a:lnTo>
                    <a:pt x="1544" y="0"/>
                  </a:lnTo>
                  <a:lnTo>
                    <a:pt x="0" y="144"/>
                  </a:lnTo>
                  <a:lnTo>
                    <a:pt x="1383" y="131"/>
                  </a:lnTo>
                  <a:close/>
                </a:path>
              </a:pathLst>
            </a:custGeom>
            <a:solidFill>
              <a:srgbClr val="2B93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19974" tIns="59971" rIns="119974" bIns="59971"/>
            <a:lstStyle/>
            <a:p>
              <a:endParaRPr lang="en-US" sz="2362"/>
            </a:p>
          </p:txBody>
        </p:sp>
        <p:sp>
          <p:nvSpPr>
            <p:cNvPr id="20" name="Google Shape;438;p21">
              <a:extLst>
                <a:ext uri="{FF2B5EF4-FFF2-40B4-BE49-F238E27FC236}">
                  <a16:creationId xmlns:a16="http://schemas.microsoft.com/office/drawing/2014/main" id="{FAFAA73D-B978-F5E3-64C7-26B9BF0941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0600" y="5475288"/>
              <a:ext cx="922993" cy="594702"/>
            </a:xfrm>
            <a:custGeom>
              <a:avLst/>
              <a:gdLst>
                <a:gd name="T0" fmla="*/ 0 w 432"/>
                <a:gd name="T1" fmla="*/ 2147483646 h 417"/>
                <a:gd name="T2" fmla="*/ 2147483646 w 432"/>
                <a:gd name="T3" fmla="*/ 2147483646 h 417"/>
                <a:gd name="T4" fmla="*/ 2147483646 w 432"/>
                <a:gd name="T5" fmla="*/ 0 h 417"/>
                <a:gd name="T6" fmla="*/ 0 w 432"/>
                <a:gd name="T7" fmla="*/ 2147483646 h 41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32" h="417" extrusionOk="0">
                  <a:moveTo>
                    <a:pt x="0" y="21"/>
                  </a:moveTo>
                  <a:lnTo>
                    <a:pt x="432" y="417"/>
                  </a:lnTo>
                  <a:lnTo>
                    <a:pt x="226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2F9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19974" tIns="59971" rIns="119974" bIns="59971"/>
            <a:lstStyle/>
            <a:p>
              <a:endParaRPr lang="en-US" sz="2362"/>
            </a:p>
          </p:txBody>
        </p:sp>
        <p:sp>
          <p:nvSpPr>
            <p:cNvPr id="21" name="Google Shape;439;p21">
              <a:extLst>
                <a:ext uri="{FF2B5EF4-FFF2-40B4-BE49-F238E27FC236}">
                  <a16:creationId xmlns:a16="http://schemas.microsoft.com/office/drawing/2014/main" id="{78EBEB22-E3A0-8BEC-1A5D-85CEDC33E3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9375" y="5475288"/>
              <a:ext cx="564218" cy="594702"/>
            </a:xfrm>
            <a:custGeom>
              <a:avLst/>
              <a:gdLst>
                <a:gd name="T0" fmla="*/ 2147483646 w 206"/>
                <a:gd name="T1" fmla="*/ 2147483646 h 417"/>
                <a:gd name="T2" fmla="*/ 2147483646 w 206"/>
                <a:gd name="T3" fmla="*/ 2147483646 h 417"/>
                <a:gd name="T4" fmla="*/ 0 w 206"/>
                <a:gd name="T5" fmla="*/ 0 h 417"/>
                <a:gd name="T6" fmla="*/ 2147483646 w 206"/>
                <a:gd name="T7" fmla="*/ 2147483646 h 41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6" h="417" extrusionOk="0">
                  <a:moveTo>
                    <a:pt x="123" y="18"/>
                  </a:moveTo>
                  <a:lnTo>
                    <a:pt x="206" y="417"/>
                  </a:lnTo>
                  <a:lnTo>
                    <a:pt x="0" y="0"/>
                  </a:lnTo>
                  <a:lnTo>
                    <a:pt x="123" y="18"/>
                  </a:lnTo>
                  <a:close/>
                </a:path>
              </a:pathLst>
            </a:custGeom>
            <a:solidFill>
              <a:srgbClr val="2787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19974" tIns="59971" rIns="119974" bIns="59971"/>
            <a:lstStyle/>
            <a:p>
              <a:endParaRPr lang="en-US" sz="2362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3F3A815E-8460-4496-FD9C-8B582A230F24}"/>
              </a:ext>
            </a:extLst>
          </p:cNvPr>
          <p:cNvSpPr txBox="1"/>
          <p:nvPr/>
        </p:nvSpPr>
        <p:spPr>
          <a:xfrm>
            <a:off x="13163665" y="758282"/>
            <a:ext cx="5522637" cy="44542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2362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So, who am I?</a:t>
            </a:r>
          </a:p>
          <a:p>
            <a:pPr algn="ctr"/>
            <a:endParaRPr lang="en-US" altLang="en-US" sz="2362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2362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My name is </a:t>
            </a:r>
            <a:r>
              <a:rPr lang="en-US" sz="2362" b="1" u="sng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Luke Murray</a:t>
            </a:r>
          </a:p>
          <a:p>
            <a:pPr algn="ctr"/>
            <a:endParaRPr lang="en-US" sz="2362" b="1" u="sng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2362" u="sng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He/Him</a:t>
            </a:r>
            <a:endParaRPr lang="en-US" sz="2362" u="sng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endParaRPr lang="en-US" sz="2362" u="sng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2362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Senior Consultant at Datacom in Hamilton, New Zealand.</a:t>
            </a:r>
          </a:p>
          <a:p>
            <a:pPr algn="ctr"/>
            <a:endParaRPr lang="en-US" sz="2362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2362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Feel free to reach out on Social Media, if you need any help: </a:t>
            </a:r>
            <a:r>
              <a:rPr lang="en-US" sz="2362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hlinkClick r:id="rId6"/>
              </a:rPr>
              <a:t>https://linktr.ee/lukemurray</a:t>
            </a:r>
            <a:endParaRPr lang="en-US" sz="2362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5F99255-72D2-32F0-4B82-21580680DEDB}"/>
              </a:ext>
            </a:extLst>
          </p:cNvPr>
          <p:cNvGrpSpPr/>
          <p:nvPr/>
        </p:nvGrpSpPr>
        <p:grpSpPr>
          <a:xfrm>
            <a:off x="14363699" y="6338347"/>
            <a:ext cx="7277017" cy="2652847"/>
            <a:chOff x="13381612" y="5692719"/>
            <a:chExt cx="7856482" cy="2963168"/>
          </a:xfrm>
        </p:grpSpPr>
        <p:pic>
          <p:nvPicPr>
            <p:cNvPr id="23" name="Picture 22">
              <a:hlinkClick r:id="rId7"/>
              <a:extLst>
                <a:ext uri="{FF2B5EF4-FFF2-40B4-BE49-F238E27FC236}">
                  <a16:creationId xmlns:a16="http://schemas.microsoft.com/office/drawing/2014/main" id="{1ABD9FAC-0F1B-7486-4851-B8CCE5CC7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3381612" y="5692719"/>
              <a:ext cx="7772399" cy="296316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5BAAD0B-00C5-A21C-029A-30FB4C597450}"/>
                </a:ext>
              </a:extLst>
            </p:cNvPr>
            <p:cNvSpPr txBox="1"/>
            <p:nvPr/>
          </p:nvSpPr>
          <p:spPr>
            <a:xfrm>
              <a:off x="13787706" y="6313896"/>
              <a:ext cx="7450388" cy="1354217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spAutoFit/>
            </a:bodyPr>
            <a:lstStyle/>
            <a:p>
              <a:r>
                <a:rPr lang="en-US" sz="4400" b="1" dirty="0">
                  <a:gradFill>
                    <a:gsLst>
                      <a:gs pos="100000">
                        <a:srgbClr val="FA5A5C"/>
                      </a:gs>
                      <a:gs pos="20000">
                        <a:srgbClr val="CD40CB"/>
                      </a:gs>
                    </a:gsLst>
                    <a:lin ang="7200000" scaled="0"/>
                  </a:gra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Azure Cloud</a:t>
              </a:r>
            </a:p>
            <a:p>
              <a:r>
                <a:rPr lang="en-US" sz="4400" b="1" dirty="0">
                  <a:gradFill>
                    <a:gsLst>
                      <a:gs pos="100000">
                        <a:srgbClr val="FA5A5C"/>
                      </a:gs>
                      <a:gs pos="20000">
                        <a:srgbClr val="CD40CB"/>
                      </a:gs>
                    </a:gsLst>
                    <a:lin ang="7200000" scaled="0"/>
                  </a:gradFill>
                  <a:latin typeface="Segoe UI Semibold" panose="020B0502040204020203" pitchFamily="34" charset="0"/>
                  <a:cs typeface="Segoe UI Semibold" panose="020B0502040204020203" pitchFamily="34" charset="0"/>
                </a:rPr>
                <a:t>Commanders</a:t>
              </a:r>
            </a:p>
          </p:txBody>
        </p:sp>
      </p:grpSp>
      <p:pic>
        <p:nvPicPr>
          <p:cNvPr id="1028" name="Picture 4" descr="Datacom | Datacom: Always Solving | Datacom">
            <a:extLst>
              <a:ext uri="{FF2B5EF4-FFF2-40B4-BE49-F238E27FC236}">
                <a16:creationId xmlns:a16="http://schemas.microsoft.com/office/drawing/2014/main" id="{48505BCF-B9BA-E43B-B387-384FA63D9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033" y="7875872"/>
            <a:ext cx="4943475" cy="92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22785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25348616-5741-F08B-1A8B-DCA02F936F4F}"/>
              </a:ext>
            </a:extLst>
          </p:cNvPr>
          <p:cNvSpPr>
            <a:spLocks noGrp="1"/>
          </p:cNvSpPr>
          <p:nvPr>
            <p:ph type="title" idx="4294967295"/>
          </p:nvPr>
        </p:nvSpPr>
        <p:spPr bwMode="auto">
          <a:xfrm>
            <a:off x="3045786" y="232165"/>
            <a:ext cx="12471207" cy="726994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defTabSz="1199967">
              <a:lnSpc>
                <a:spcPct val="90000"/>
              </a:lnSpc>
              <a:defRPr/>
            </a:pPr>
            <a:r>
              <a:rPr lang="en-US" sz="5249" dirty="0">
                <a:gradFill flip="none" rotWithShape="1">
                  <a:gsLst>
                    <a:gs pos="0">
                      <a:srgbClr val="CD9AD0"/>
                    </a:gs>
                    <a:gs pos="100000">
                      <a:srgbClr val="8EC8E8"/>
                    </a:gs>
                  </a:gsLst>
                  <a:lin ang="10800000" scaled="1"/>
                  <a:tileRect/>
                </a:gradFill>
              </a:rPr>
              <a:t>Azure OpenAI Service Learning Guide</a:t>
            </a:r>
          </a:p>
        </p:txBody>
      </p:sp>
      <p:cxnSp>
        <p:nvCxnSpPr>
          <p:cNvPr id="3" name="Straight Connector 2" descr="Timeline arrow">
            <a:extLst>
              <a:ext uri="{FF2B5EF4-FFF2-40B4-BE49-F238E27FC236}">
                <a16:creationId xmlns:a16="http://schemas.microsoft.com/office/drawing/2014/main" id="{B58C8962-6082-1A51-1C0E-7C9F42F1F3C4}"/>
              </a:ext>
            </a:extLst>
          </p:cNvPr>
          <p:cNvCxnSpPr>
            <a:cxnSpLocks/>
          </p:cNvCxnSpPr>
          <p:nvPr/>
        </p:nvCxnSpPr>
        <p:spPr>
          <a:xfrm>
            <a:off x="3862397" y="4998901"/>
            <a:ext cx="14034696" cy="0"/>
          </a:xfrm>
          <a:prstGeom prst="line">
            <a:avLst/>
          </a:prstGeom>
          <a:ln w="25400" cap="rnd">
            <a:solidFill>
              <a:schemeClr val="tx2"/>
            </a:solidFill>
            <a:prstDash val="sysDot"/>
            <a:headEnd type="none" w="med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 descr="Line leading to bullet points">
            <a:extLst>
              <a:ext uri="{FF2B5EF4-FFF2-40B4-BE49-F238E27FC236}">
                <a16:creationId xmlns:a16="http://schemas.microsoft.com/office/drawing/2014/main" id="{5DB66662-00D1-4BD8-D889-79E6B18B9087}"/>
              </a:ext>
            </a:extLst>
          </p:cNvPr>
          <p:cNvCxnSpPr>
            <a:cxnSpLocks/>
          </p:cNvCxnSpPr>
          <p:nvPr/>
        </p:nvCxnSpPr>
        <p:spPr>
          <a:xfrm flipH="1" flipV="1">
            <a:off x="3857189" y="1597230"/>
            <a:ext cx="12138" cy="2972438"/>
          </a:xfrm>
          <a:prstGeom prst="line">
            <a:avLst/>
          </a:prstGeom>
          <a:ln w="127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 descr="Line leading to bullet points">
            <a:extLst>
              <a:ext uri="{FF2B5EF4-FFF2-40B4-BE49-F238E27FC236}">
                <a16:creationId xmlns:a16="http://schemas.microsoft.com/office/drawing/2014/main" id="{41BD8A90-FFD3-6E2A-0FBD-DF3A8BC9944A}"/>
              </a:ext>
            </a:extLst>
          </p:cNvPr>
          <p:cNvCxnSpPr>
            <a:cxnSpLocks/>
          </p:cNvCxnSpPr>
          <p:nvPr/>
        </p:nvCxnSpPr>
        <p:spPr>
          <a:xfrm flipV="1">
            <a:off x="6855841" y="5438536"/>
            <a:ext cx="0" cy="2918782"/>
          </a:xfrm>
          <a:prstGeom prst="line">
            <a:avLst/>
          </a:prstGeom>
          <a:ln w="127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 descr="Line leading to bullet points">
            <a:extLst>
              <a:ext uri="{FF2B5EF4-FFF2-40B4-BE49-F238E27FC236}">
                <a16:creationId xmlns:a16="http://schemas.microsoft.com/office/drawing/2014/main" id="{AE91B93B-3966-19D5-7E00-7AAE1A06FCA1}"/>
              </a:ext>
            </a:extLst>
          </p:cNvPr>
          <p:cNvCxnSpPr>
            <a:cxnSpLocks/>
          </p:cNvCxnSpPr>
          <p:nvPr/>
        </p:nvCxnSpPr>
        <p:spPr>
          <a:xfrm flipV="1">
            <a:off x="10461033" y="1597230"/>
            <a:ext cx="0" cy="2953578"/>
          </a:xfrm>
          <a:prstGeom prst="line">
            <a:avLst/>
          </a:prstGeom>
          <a:ln w="127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 descr="Line leading to bullet points">
            <a:extLst>
              <a:ext uri="{FF2B5EF4-FFF2-40B4-BE49-F238E27FC236}">
                <a16:creationId xmlns:a16="http://schemas.microsoft.com/office/drawing/2014/main" id="{FB3BC449-C11F-82FE-5E27-A6C84E5A652A}"/>
              </a:ext>
            </a:extLst>
          </p:cNvPr>
          <p:cNvCxnSpPr>
            <a:cxnSpLocks/>
          </p:cNvCxnSpPr>
          <p:nvPr/>
        </p:nvCxnSpPr>
        <p:spPr>
          <a:xfrm flipH="1" flipV="1">
            <a:off x="14002572" y="5403463"/>
            <a:ext cx="2748" cy="2072794"/>
          </a:xfrm>
          <a:prstGeom prst="line">
            <a:avLst/>
          </a:prstGeom>
          <a:ln w="12700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 descr="Line leading to bullet points">
            <a:extLst>
              <a:ext uri="{FF2B5EF4-FFF2-40B4-BE49-F238E27FC236}">
                <a16:creationId xmlns:a16="http://schemas.microsoft.com/office/drawing/2014/main" id="{E1EDA485-D569-0C1B-42A6-0C4FF888A968}"/>
              </a:ext>
            </a:extLst>
          </p:cNvPr>
          <p:cNvSpPr txBox="1"/>
          <p:nvPr/>
        </p:nvSpPr>
        <p:spPr>
          <a:xfrm>
            <a:off x="14063317" y="6107784"/>
            <a:ext cx="4755098" cy="1533196"/>
          </a:xfrm>
          <a:prstGeom prst="rect">
            <a:avLst/>
          </a:prstGeom>
          <a:noFill/>
        </p:spPr>
        <p:txBody>
          <a:bodyPr wrap="square" lIns="118104" tIns="61414" rIns="118104" bIns="61414" rtlCol="0" anchor="b">
            <a:spAutoFit/>
          </a:bodyPr>
          <a:lstStyle/>
          <a:p>
            <a:pPr marL="224994" indent="-224994" defTabSz="1199924">
              <a:lnSpc>
                <a:spcPct val="150000"/>
              </a:lnSpc>
              <a:buClr>
                <a:srgbClr val="0078D4"/>
              </a:buClr>
              <a:buSzPct val="110000"/>
              <a:buFont typeface=".Hiragino Kaku Gothic Interface W3"/>
              <a:buChar char="◉"/>
              <a:defRPr/>
            </a:pPr>
            <a:r>
              <a:rPr lang="en-US" sz="1575" dirty="0">
                <a:solidFill>
                  <a:srgbClr val="FFFFFF"/>
                </a:solidFill>
                <a:latin typeface="Segoe UI"/>
              </a:rPr>
              <a:t>Learn more in the </a:t>
            </a:r>
            <a:r>
              <a:rPr lang="en-US" sz="1575" dirty="0">
                <a:solidFill>
                  <a:srgbClr val="FFFFFF"/>
                </a:solidFill>
                <a:latin typeface="Segoe UI"/>
                <a:hlinkClick r:id="rId3"/>
              </a:rPr>
              <a:t>Azure OpenAI </a:t>
            </a:r>
            <a:r>
              <a:rPr lang="en-US" sz="1575" dirty="0" err="1">
                <a:solidFill>
                  <a:srgbClr val="FFFFFF"/>
                </a:solidFill>
                <a:latin typeface="Segoe UI"/>
                <a:hlinkClick r:id="rId3"/>
              </a:rPr>
              <a:t>Workshop</a:t>
            </a:r>
            <a:r>
              <a:rPr lang="en-US" sz="1575" dirty="0" err="1">
                <a:solidFill>
                  <a:srgbClr val="000000"/>
                </a:solidFill>
                <a:latin typeface="Segoe UI"/>
              </a:rPr>
              <a:t>I</a:t>
            </a:r>
            <a:endParaRPr lang="en-US" sz="1575" dirty="0">
              <a:solidFill>
                <a:srgbClr val="000000"/>
              </a:solidFill>
              <a:latin typeface="Segoe UI"/>
            </a:endParaRPr>
          </a:p>
          <a:p>
            <a:pPr marL="224994" indent="-224994" defTabSz="1199924">
              <a:lnSpc>
                <a:spcPct val="150000"/>
              </a:lnSpc>
              <a:buClr>
                <a:srgbClr val="0078D4"/>
              </a:buClr>
              <a:buSzPct val="110000"/>
              <a:buFont typeface=".Hiragino Kaku Gothic Interface W3"/>
              <a:buChar char="◉"/>
              <a:defRPr/>
            </a:pPr>
            <a:r>
              <a:rPr lang="en-US" sz="1575" dirty="0">
                <a:solidFill>
                  <a:srgbClr val="FFFFFF"/>
                </a:solidFill>
                <a:latin typeface="Segoe UI"/>
              </a:rPr>
              <a:t>See examples in the </a:t>
            </a:r>
            <a:r>
              <a:rPr lang="en-US" sz="1575" dirty="0">
                <a:solidFill>
                  <a:srgbClr val="000000"/>
                </a:solidFill>
                <a:latin typeface="Segoe UI"/>
                <a:hlinkClick r:id="rId4"/>
              </a:rPr>
              <a:t>Open AI Cookbook</a:t>
            </a:r>
            <a:endParaRPr lang="en-US" sz="1575" dirty="0">
              <a:solidFill>
                <a:srgbClr val="FFFFFF"/>
              </a:solidFill>
              <a:latin typeface="Segoe UI"/>
            </a:endParaRPr>
          </a:p>
          <a:p>
            <a:pPr marL="224994" indent="-224994" defTabSz="1199924">
              <a:lnSpc>
                <a:spcPct val="150000"/>
              </a:lnSpc>
              <a:buClr>
                <a:srgbClr val="0078D4"/>
              </a:buClr>
              <a:buSzPct val="110000"/>
              <a:buFont typeface=".Hiragino Kaku Gothic Interface W3"/>
              <a:buChar char="◉"/>
              <a:defRPr/>
            </a:pPr>
            <a:r>
              <a:rPr lang="en-US" sz="1575" dirty="0">
                <a:solidFill>
                  <a:srgbClr val="FFFFFF"/>
                </a:solidFill>
                <a:latin typeface="Segoe UI"/>
              </a:rPr>
              <a:t>Start experimenting and developing your MVP</a:t>
            </a:r>
          </a:p>
          <a:p>
            <a:pPr marL="224994" indent="-224994" defTabSz="1199924">
              <a:lnSpc>
                <a:spcPct val="150000"/>
              </a:lnSpc>
              <a:buClr>
                <a:srgbClr val="0078D4"/>
              </a:buClr>
              <a:buSzPct val="110000"/>
              <a:buFont typeface=".Hiragino Kaku Gothic Interface W3"/>
              <a:buChar char="◉"/>
              <a:defRPr/>
            </a:pPr>
            <a:r>
              <a:rPr lang="en-US" sz="1575" dirty="0">
                <a:solidFill>
                  <a:srgbClr val="FFFFFF"/>
                </a:solidFill>
                <a:latin typeface="Segoe UI"/>
              </a:rPr>
              <a:t>Get </a:t>
            </a:r>
            <a:r>
              <a:rPr lang="en-US" sz="1575" dirty="0">
                <a:solidFill>
                  <a:srgbClr val="000000"/>
                </a:solidFill>
                <a:latin typeface="Segoe UI"/>
                <a:hlinkClick r:id="rId5"/>
              </a:rPr>
              <a:t>support and help</a:t>
            </a:r>
            <a:endParaRPr lang="en-US" sz="1575" dirty="0">
              <a:solidFill>
                <a:srgbClr val="000000"/>
              </a:solidFill>
              <a:latin typeface="Segoe UI"/>
            </a:endParaRPr>
          </a:p>
        </p:txBody>
      </p:sp>
      <p:grpSp>
        <p:nvGrpSpPr>
          <p:cNvPr id="22" name="Group 21" descr="Label 4 icon circle">
            <a:extLst>
              <a:ext uri="{FF2B5EF4-FFF2-40B4-BE49-F238E27FC236}">
                <a16:creationId xmlns:a16="http://schemas.microsoft.com/office/drawing/2014/main" id="{97945172-2385-B19E-E173-157331FBFBCD}"/>
              </a:ext>
            </a:extLst>
          </p:cNvPr>
          <p:cNvGrpSpPr/>
          <p:nvPr/>
        </p:nvGrpSpPr>
        <p:grpSpPr>
          <a:xfrm>
            <a:off x="13572355" y="4545030"/>
            <a:ext cx="865933" cy="865933"/>
            <a:chOff x="6240463" y="3560884"/>
            <a:chExt cx="659875" cy="659875"/>
          </a:xfrm>
        </p:grpSpPr>
        <p:grpSp>
          <p:nvGrpSpPr>
            <p:cNvPr id="23" name="Group 22" descr="Icon location">
              <a:extLst>
                <a:ext uri="{FF2B5EF4-FFF2-40B4-BE49-F238E27FC236}">
                  <a16:creationId xmlns:a16="http://schemas.microsoft.com/office/drawing/2014/main" id="{F5499942-9CBC-F292-2E3F-33DA49CB6373}"/>
                </a:ext>
              </a:extLst>
            </p:cNvPr>
            <p:cNvGrpSpPr/>
            <p:nvPr/>
          </p:nvGrpSpPr>
          <p:grpSpPr>
            <a:xfrm>
              <a:off x="6240463" y="3560884"/>
              <a:ext cx="659875" cy="659875"/>
              <a:chOff x="584200" y="3560884"/>
              <a:chExt cx="659875" cy="659875"/>
            </a:xfrm>
          </p:grpSpPr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69F4F5A-97D8-DFB7-A29B-70594F23DB28}"/>
                  </a:ext>
                </a:extLst>
              </p:cNvPr>
              <p:cNvSpPr/>
              <p:nvPr/>
            </p:nvSpPr>
            <p:spPr bwMode="auto">
              <a:xfrm>
                <a:off x="584200" y="3560884"/>
                <a:ext cx="659875" cy="659875"/>
              </a:xfrm>
              <a:prstGeom prst="ellipse">
                <a:avLst/>
              </a:prstGeom>
              <a:solidFill>
                <a:schemeClr val="accent1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2368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05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0B15786A-7ECE-06F8-48CD-B4417793A4E1}"/>
                  </a:ext>
                </a:extLst>
              </p:cNvPr>
              <p:cNvSpPr/>
              <p:nvPr/>
            </p:nvSpPr>
            <p:spPr bwMode="auto">
              <a:xfrm>
                <a:off x="624585" y="3601269"/>
                <a:ext cx="579104" cy="579104"/>
              </a:xfrm>
              <a:prstGeom prst="ellipse">
                <a:avLst/>
              </a:prstGeom>
              <a:solidFill>
                <a:srgbClr val="262626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2368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05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24" name="Brush" title="Icon of a paintbrush">
              <a:extLst>
                <a:ext uri="{FF2B5EF4-FFF2-40B4-BE49-F238E27FC236}">
                  <a16:creationId xmlns:a16="http://schemas.microsoft.com/office/drawing/2014/main" id="{A76D9CDB-2F29-2118-FCA8-6BD87D03641F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359853" y="3732895"/>
              <a:ext cx="389618" cy="281697"/>
            </a:xfrm>
            <a:custGeom>
              <a:avLst/>
              <a:gdLst>
                <a:gd name="T0" fmla="*/ 873 w 3144"/>
                <a:gd name="T1" fmla="*/ 1898 h 2272"/>
                <a:gd name="T2" fmla="*/ 1247 w 3144"/>
                <a:gd name="T3" fmla="*/ 1523 h 2272"/>
                <a:gd name="T4" fmla="*/ 1621 w 3144"/>
                <a:gd name="T5" fmla="*/ 1898 h 2272"/>
                <a:gd name="T6" fmla="*/ 1247 w 3144"/>
                <a:gd name="T7" fmla="*/ 2272 h 2272"/>
                <a:gd name="T8" fmla="*/ 499 w 3144"/>
                <a:gd name="T9" fmla="*/ 2272 h 2272"/>
                <a:gd name="T10" fmla="*/ 873 w 3144"/>
                <a:gd name="T11" fmla="*/ 1898 h 2272"/>
                <a:gd name="T12" fmla="*/ 1621 w 3144"/>
                <a:gd name="T13" fmla="*/ 1898 h 2272"/>
                <a:gd name="T14" fmla="*/ 3041 w 3144"/>
                <a:gd name="T15" fmla="*/ 478 h 2272"/>
                <a:gd name="T16" fmla="*/ 3041 w 3144"/>
                <a:gd name="T17" fmla="*/ 104 h 2272"/>
                <a:gd name="T18" fmla="*/ 2667 w 3144"/>
                <a:gd name="T19" fmla="*/ 104 h 2272"/>
                <a:gd name="T20" fmla="*/ 1247 w 3144"/>
                <a:gd name="T21" fmla="*/ 1523 h 2272"/>
                <a:gd name="T22" fmla="*/ 2066 w 3144"/>
                <a:gd name="T23" fmla="*/ 1453 h 2272"/>
                <a:gd name="T24" fmla="*/ 1691 w 3144"/>
                <a:gd name="T25" fmla="*/ 1079 h 2272"/>
                <a:gd name="T26" fmla="*/ 0 w 3144"/>
                <a:gd name="T27" fmla="*/ 2272 h 2272"/>
                <a:gd name="T28" fmla="*/ 499 w 3144"/>
                <a:gd name="T29" fmla="*/ 2272 h 2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44" h="2272">
                  <a:moveTo>
                    <a:pt x="873" y="1898"/>
                  </a:moveTo>
                  <a:cubicBezTo>
                    <a:pt x="873" y="1691"/>
                    <a:pt x="1040" y="1523"/>
                    <a:pt x="1247" y="1523"/>
                  </a:cubicBezTo>
                  <a:cubicBezTo>
                    <a:pt x="1454" y="1523"/>
                    <a:pt x="1621" y="1691"/>
                    <a:pt x="1621" y="1898"/>
                  </a:cubicBezTo>
                  <a:cubicBezTo>
                    <a:pt x="1621" y="2104"/>
                    <a:pt x="1454" y="2272"/>
                    <a:pt x="1247" y="2272"/>
                  </a:cubicBezTo>
                  <a:cubicBezTo>
                    <a:pt x="499" y="2272"/>
                    <a:pt x="499" y="2272"/>
                    <a:pt x="499" y="2272"/>
                  </a:cubicBezTo>
                  <a:cubicBezTo>
                    <a:pt x="705" y="2272"/>
                    <a:pt x="873" y="2104"/>
                    <a:pt x="873" y="1898"/>
                  </a:cubicBezTo>
                  <a:moveTo>
                    <a:pt x="1621" y="1898"/>
                  </a:moveTo>
                  <a:cubicBezTo>
                    <a:pt x="3041" y="478"/>
                    <a:pt x="3041" y="478"/>
                    <a:pt x="3041" y="478"/>
                  </a:cubicBezTo>
                  <a:cubicBezTo>
                    <a:pt x="3144" y="375"/>
                    <a:pt x="3144" y="207"/>
                    <a:pt x="3041" y="104"/>
                  </a:cubicBezTo>
                  <a:cubicBezTo>
                    <a:pt x="2938" y="0"/>
                    <a:pt x="2770" y="0"/>
                    <a:pt x="2667" y="104"/>
                  </a:cubicBezTo>
                  <a:cubicBezTo>
                    <a:pt x="1247" y="1523"/>
                    <a:pt x="1247" y="1523"/>
                    <a:pt x="1247" y="1523"/>
                  </a:cubicBezTo>
                  <a:moveTo>
                    <a:pt x="2066" y="1453"/>
                  </a:moveTo>
                  <a:cubicBezTo>
                    <a:pt x="1979" y="1295"/>
                    <a:pt x="1850" y="1165"/>
                    <a:pt x="1691" y="1079"/>
                  </a:cubicBezTo>
                  <a:moveTo>
                    <a:pt x="0" y="2272"/>
                  </a:moveTo>
                  <a:cubicBezTo>
                    <a:pt x="499" y="2272"/>
                    <a:pt x="499" y="2272"/>
                    <a:pt x="499" y="2272"/>
                  </a:cubicBez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19994" tIns="59997" rIns="119994" bIns="59997" numCol="1" anchor="t" anchorCtr="0" compatLnSpc="1">
              <a:prstTxWarp prst="textNoShape">
                <a:avLst/>
              </a:prstTxWarp>
            </a:bodyPr>
            <a:lstStyle/>
            <a:p>
              <a:pPr defTabSz="1199967">
                <a:defRPr/>
              </a:pPr>
              <a:endParaRPr lang="en-US" sz="2362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14A9FD5C-1214-7A5F-F9A4-280AD47A934E}"/>
              </a:ext>
            </a:extLst>
          </p:cNvPr>
          <p:cNvSpPr txBox="1"/>
          <p:nvPr/>
        </p:nvSpPr>
        <p:spPr>
          <a:xfrm>
            <a:off x="13260798" y="4095168"/>
            <a:ext cx="1483548" cy="3634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 defTabSz="1199967">
              <a:defRPr/>
            </a:pPr>
            <a:r>
              <a:rPr lang="en-US" sz="2362">
                <a:gradFill>
                  <a:gsLst>
                    <a:gs pos="0">
                      <a:srgbClr val="8EC8E8"/>
                    </a:gs>
                    <a:gs pos="100000">
                      <a:srgbClr val="CD9AD0"/>
                    </a:gs>
                  </a:gsLst>
                  <a:lin ang="2700000" scaled="1"/>
                </a:gradFill>
                <a:latin typeface="Segoe UI Semibold"/>
              </a:rPr>
              <a:t>Advanced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17CC002-CC16-16E1-91AB-AC1BAC12B207}"/>
              </a:ext>
            </a:extLst>
          </p:cNvPr>
          <p:cNvSpPr txBox="1"/>
          <p:nvPr/>
        </p:nvSpPr>
        <p:spPr>
          <a:xfrm>
            <a:off x="10411962" y="1407846"/>
            <a:ext cx="7563972" cy="2623879"/>
          </a:xfrm>
          <a:prstGeom prst="rect">
            <a:avLst/>
          </a:prstGeom>
          <a:noFill/>
        </p:spPr>
        <p:txBody>
          <a:bodyPr wrap="square" lIns="118104" tIns="61414" rIns="118104" bIns="61414" rtlCol="0" anchor="t">
            <a:spAutoFit/>
          </a:bodyPr>
          <a:lstStyle/>
          <a:p>
            <a:pPr marL="224994" indent="-224994" defTabSz="1199967">
              <a:lnSpc>
                <a:spcPct val="150000"/>
              </a:lnSpc>
              <a:buClr>
                <a:srgbClr val="0078D4"/>
              </a:buClr>
              <a:buSzPct val="110000"/>
              <a:buFont typeface=".Hiragino Kaku Gothic Interface W3"/>
              <a:buChar char="◉"/>
              <a:defRPr/>
            </a:pPr>
            <a:r>
              <a:rPr lang="en-US" sz="1575" dirty="0">
                <a:solidFill>
                  <a:srgbClr val="FFFFFF"/>
                </a:solidFill>
                <a:latin typeface="Segoe UI"/>
              </a:rPr>
              <a:t>How-to guides: </a:t>
            </a:r>
            <a:r>
              <a:rPr lang="en-US" sz="1575" dirty="0">
                <a:solidFill>
                  <a:srgbClr val="8DC8E8"/>
                </a:solidFill>
                <a:latin typeface="Segoe UI"/>
                <a:hlinkClick r:id="rId6"/>
              </a:rPr>
              <a:t>Generate embeddings</a:t>
            </a:r>
            <a:r>
              <a:rPr lang="en-US" sz="1575" dirty="0">
                <a:solidFill>
                  <a:srgbClr val="8DC8E8"/>
                </a:solidFill>
                <a:latin typeface="Segoe UI"/>
              </a:rPr>
              <a:t> </a:t>
            </a:r>
            <a:r>
              <a:rPr lang="en-US" sz="1575" dirty="0">
                <a:solidFill>
                  <a:srgbClr val="FFFFFF"/>
                </a:solidFill>
                <a:latin typeface="Segoe UI"/>
              </a:rPr>
              <a:t>and </a:t>
            </a:r>
            <a:r>
              <a:rPr lang="en-US" sz="1575" dirty="0">
                <a:solidFill>
                  <a:srgbClr val="000000"/>
                </a:solidFill>
                <a:latin typeface="Segoe UI"/>
                <a:hlinkClick r:id="rId7"/>
              </a:rPr>
              <a:t>Fine-tune </a:t>
            </a:r>
            <a:endParaRPr lang="en-US" sz="1575" dirty="0">
              <a:solidFill>
                <a:srgbClr val="000000"/>
              </a:solidFill>
              <a:latin typeface="Segoe UI"/>
            </a:endParaRPr>
          </a:p>
          <a:p>
            <a:pPr marL="224994" indent="-224994" defTabSz="1199967">
              <a:lnSpc>
                <a:spcPct val="150000"/>
              </a:lnSpc>
              <a:buClr>
                <a:srgbClr val="0078D4"/>
              </a:buClr>
              <a:buSzPct val="110000"/>
              <a:buFont typeface=".Hiragino Kaku Gothic Interface W3"/>
              <a:buChar char="◉"/>
              <a:defRPr/>
            </a:pPr>
            <a:r>
              <a:rPr lang="en-US" sz="1575" dirty="0">
                <a:solidFill>
                  <a:srgbClr val="FFFFFF"/>
                </a:solidFill>
                <a:latin typeface="Segoe UI"/>
              </a:rPr>
              <a:t>Complete </a:t>
            </a:r>
            <a:r>
              <a:rPr lang="en-US" sz="1575" dirty="0">
                <a:solidFill>
                  <a:srgbClr val="000000"/>
                </a:solidFill>
                <a:latin typeface="Segoe UI"/>
                <a:hlinkClick r:id="rId8"/>
              </a:rPr>
              <a:t>embeddings and document search tutorial</a:t>
            </a:r>
            <a:r>
              <a:rPr lang="en-US" sz="1575" dirty="0">
                <a:solidFill>
                  <a:srgbClr val="000000"/>
                </a:solidFill>
                <a:latin typeface="Segoe UI"/>
              </a:rPr>
              <a:t>.</a:t>
            </a:r>
            <a:r>
              <a:rPr lang="en-US" sz="1575" dirty="0">
                <a:solidFill>
                  <a:srgbClr val="FFFFFF"/>
                </a:solidFill>
                <a:latin typeface="Segoe UI"/>
              </a:rPr>
              <a:t> </a:t>
            </a:r>
          </a:p>
          <a:p>
            <a:pPr marL="224994" indent="-224994" defTabSz="1199967">
              <a:lnSpc>
                <a:spcPct val="150000"/>
              </a:lnSpc>
              <a:buClr>
                <a:srgbClr val="0078D4"/>
              </a:buClr>
              <a:buSzPct val="110000"/>
              <a:buFont typeface=".Hiragino Kaku Gothic Interface W3"/>
              <a:buChar char="◉"/>
              <a:defRPr/>
            </a:pPr>
            <a:r>
              <a:rPr lang="en-US" sz="1575" dirty="0">
                <a:solidFill>
                  <a:srgbClr val="FFFFFF"/>
                </a:solidFill>
                <a:latin typeface="Segoe UI"/>
              </a:rPr>
              <a:t>How your/your customer data is processed, used and stored in Azure OpenAI: </a:t>
            </a:r>
            <a:r>
              <a:rPr lang="en-US" sz="1575" dirty="0">
                <a:solidFill>
                  <a:srgbClr val="000000"/>
                </a:solidFill>
                <a:latin typeface="Segoe UI"/>
                <a:hlinkClick r:id="rId9"/>
              </a:rPr>
              <a:t>Data, privacy and security</a:t>
            </a:r>
            <a:endParaRPr lang="en-US" sz="1575" dirty="0">
              <a:solidFill>
                <a:srgbClr val="000000"/>
              </a:solidFill>
              <a:latin typeface="Segoe UI"/>
            </a:endParaRPr>
          </a:p>
          <a:p>
            <a:pPr marL="224994" indent="-224994" defTabSz="1199967">
              <a:lnSpc>
                <a:spcPct val="150000"/>
              </a:lnSpc>
              <a:buClr>
                <a:srgbClr val="0078D4"/>
              </a:buClr>
              <a:buSzPct val="110000"/>
              <a:buFont typeface=".Hiragino Kaku Gothic Interface W3"/>
              <a:buChar char="◉"/>
              <a:defRPr/>
            </a:pPr>
            <a:r>
              <a:rPr lang="en-US" sz="1575" dirty="0">
                <a:solidFill>
                  <a:srgbClr val="FFFFFF"/>
                </a:solidFill>
                <a:latin typeface="Segoe UI"/>
              </a:rPr>
              <a:t>Review the </a:t>
            </a:r>
            <a:r>
              <a:rPr lang="en-US" sz="1575" dirty="0">
                <a:solidFill>
                  <a:srgbClr val="FFFFFF"/>
                </a:solidFill>
                <a:latin typeface="Segoe UI"/>
                <a:hlinkClick r:id="rId10"/>
              </a:rPr>
              <a:t>Enterprise Data with ChatGPT </a:t>
            </a:r>
            <a:r>
              <a:rPr lang="en-US" sz="1575" dirty="0">
                <a:solidFill>
                  <a:srgbClr val="FFFFFF"/>
                </a:solidFill>
                <a:latin typeface="Segoe UI"/>
              </a:rPr>
              <a:t>tech blog, and work through the accompanying </a:t>
            </a:r>
            <a:r>
              <a:rPr lang="en-US" sz="1575" dirty="0">
                <a:solidFill>
                  <a:srgbClr val="FFFFFF"/>
                </a:solidFill>
                <a:latin typeface="Segoe UI"/>
                <a:hlinkClick r:id="rId11"/>
              </a:rPr>
              <a:t>GitHub repository</a:t>
            </a:r>
            <a:r>
              <a:rPr lang="en-US" sz="1575" dirty="0">
                <a:solidFill>
                  <a:srgbClr val="FFFFFF"/>
                </a:solidFill>
                <a:latin typeface="Segoe UI"/>
              </a:rPr>
              <a:t>.</a:t>
            </a:r>
          </a:p>
          <a:p>
            <a:pPr marL="224994" indent="-224994" defTabSz="1199967">
              <a:lnSpc>
                <a:spcPct val="150000"/>
              </a:lnSpc>
              <a:buClr>
                <a:srgbClr val="0078D4"/>
              </a:buClr>
              <a:buSzPct val="110000"/>
              <a:buFont typeface=".Hiragino Kaku Gothic Interface W3"/>
              <a:buChar char="◉"/>
              <a:defRPr/>
            </a:pPr>
            <a:r>
              <a:rPr lang="en-US" sz="1575" dirty="0">
                <a:solidFill>
                  <a:srgbClr val="FFFFFF"/>
                </a:solidFill>
                <a:latin typeface="Segoe UI"/>
              </a:rPr>
              <a:t>Become familiar with the </a:t>
            </a:r>
            <a:r>
              <a:rPr lang="en-US" sz="1575" dirty="0">
                <a:solidFill>
                  <a:srgbClr val="FFFFFF"/>
                </a:solidFill>
                <a:latin typeface="Segoe UI"/>
                <a:hlinkClick r:id="rId12"/>
              </a:rPr>
              <a:t>APIs</a:t>
            </a:r>
            <a:endParaRPr lang="en-US" sz="1575" dirty="0">
              <a:solidFill>
                <a:srgbClr val="FFFFFF"/>
              </a:solidFill>
              <a:latin typeface="Segoe UI"/>
            </a:endParaRPr>
          </a:p>
        </p:txBody>
      </p:sp>
      <p:grpSp>
        <p:nvGrpSpPr>
          <p:cNvPr id="29" name="Group 28" descr="Label 3 icon circle">
            <a:extLst>
              <a:ext uri="{FF2B5EF4-FFF2-40B4-BE49-F238E27FC236}">
                <a16:creationId xmlns:a16="http://schemas.microsoft.com/office/drawing/2014/main" id="{1C91C944-E115-002F-7011-F952D1575AE0}"/>
              </a:ext>
            </a:extLst>
          </p:cNvPr>
          <p:cNvGrpSpPr/>
          <p:nvPr/>
        </p:nvGrpSpPr>
        <p:grpSpPr>
          <a:xfrm>
            <a:off x="10009142" y="4548724"/>
            <a:ext cx="865933" cy="865933"/>
            <a:chOff x="4358213" y="3560884"/>
            <a:chExt cx="659875" cy="659875"/>
          </a:xfrm>
        </p:grpSpPr>
        <p:grpSp>
          <p:nvGrpSpPr>
            <p:cNvPr id="30" name="Group 29" descr="Icon location">
              <a:extLst>
                <a:ext uri="{FF2B5EF4-FFF2-40B4-BE49-F238E27FC236}">
                  <a16:creationId xmlns:a16="http://schemas.microsoft.com/office/drawing/2014/main" id="{E9F17BF5-E635-B5D3-F206-C6FD79501510}"/>
                </a:ext>
              </a:extLst>
            </p:cNvPr>
            <p:cNvGrpSpPr/>
            <p:nvPr/>
          </p:nvGrpSpPr>
          <p:grpSpPr>
            <a:xfrm>
              <a:off x="4358213" y="3560884"/>
              <a:ext cx="659875" cy="659875"/>
              <a:chOff x="584200" y="3560884"/>
              <a:chExt cx="659875" cy="659875"/>
            </a:xfrm>
          </p:grpSpPr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A37173DA-4823-9EEE-BD05-76679DAAACA1}"/>
                  </a:ext>
                </a:extLst>
              </p:cNvPr>
              <p:cNvSpPr/>
              <p:nvPr/>
            </p:nvSpPr>
            <p:spPr bwMode="auto">
              <a:xfrm>
                <a:off x="584200" y="3560884"/>
                <a:ext cx="659875" cy="659875"/>
              </a:xfrm>
              <a:prstGeom prst="ellipse">
                <a:avLst/>
              </a:prstGeom>
              <a:solidFill>
                <a:schemeClr val="accent1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2368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05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E23D14F3-A5A9-786F-172C-9D9D5894174F}"/>
                  </a:ext>
                </a:extLst>
              </p:cNvPr>
              <p:cNvSpPr/>
              <p:nvPr/>
            </p:nvSpPr>
            <p:spPr bwMode="auto">
              <a:xfrm>
                <a:off x="624585" y="3601269"/>
                <a:ext cx="579104" cy="579104"/>
              </a:xfrm>
              <a:prstGeom prst="ellipse">
                <a:avLst/>
              </a:prstGeom>
              <a:solidFill>
                <a:srgbClr val="262626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2368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05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1" name="Relationship_F003" title="Icon of three boxes connected by lines">
              <a:extLst>
                <a:ext uri="{FF2B5EF4-FFF2-40B4-BE49-F238E27FC236}">
                  <a16:creationId xmlns:a16="http://schemas.microsoft.com/office/drawing/2014/main" id="{AC29DED8-7D06-6088-0DE4-8034C15D8C6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4504544" y="3739157"/>
              <a:ext cx="321268" cy="300487"/>
            </a:xfrm>
            <a:custGeom>
              <a:avLst/>
              <a:gdLst>
                <a:gd name="T0" fmla="*/ 3230 w 4406"/>
                <a:gd name="T1" fmla="*/ 0 h 4121"/>
                <a:gd name="T2" fmla="*/ 4406 w 4406"/>
                <a:gd name="T3" fmla="*/ 0 h 4121"/>
                <a:gd name="T4" fmla="*/ 4406 w 4406"/>
                <a:gd name="T5" fmla="*/ 1176 h 4121"/>
                <a:gd name="T6" fmla="*/ 3230 w 4406"/>
                <a:gd name="T7" fmla="*/ 1176 h 4121"/>
                <a:gd name="T8" fmla="*/ 3230 w 4406"/>
                <a:gd name="T9" fmla="*/ 0 h 4121"/>
                <a:gd name="T10" fmla="*/ 3230 w 4406"/>
                <a:gd name="T11" fmla="*/ 4121 h 4121"/>
                <a:gd name="T12" fmla="*/ 4406 w 4406"/>
                <a:gd name="T13" fmla="*/ 4121 h 4121"/>
                <a:gd name="T14" fmla="*/ 4406 w 4406"/>
                <a:gd name="T15" fmla="*/ 2945 h 4121"/>
                <a:gd name="T16" fmla="*/ 3230 w 4406"/>
                <a:gd name="T17" fmla="*/ 2945 h 4121"/>
                <a:gd name="T18" fmla="*/ 3230 w 4406"/>
                <a:gd name="T19" fmla="*/ 4121 h 4121"/>
                <a:gd name="T20" fmla="*/ 0 w 4406"/>
                <a:gd name="T21" fmla="*/ 2653 h 4121"/>
                <a:gd name="T22" fmla="*/ 1175 w 4406"/>
                <a:gd name="T23" fmla="*/ 2653 h 4121"/>
                <a:gd name="T24" fmla="*/ 1175 w 4406"/>
                <a:gd name="T25" fmla="*/ 1477 h 4121"/>
                <a:gd name="T26" fmla="*/ 0 w 4406"/>
                <a:gd name="T27" fmla="*/ 1477 h 4121"/>
                <a:gd name="T28" fmla="*/ 0 w 4406"/>
                <a:gd name="T29" fmla="*/ 2653 h 4121"/>
                <a:gd name="T30" fmla="*/ 1176 w 4406"/>
                <a:gd name="T31" fmla="*/ 2062 h 4121"/>
                <a:gd name="T32" fmla="*/ 3230 w 4406"/>
                <a:gd name="T33" fmla="*/ 690 h 4121"/>
                <a:gd name="T34" fmla="*/ 3230 w 4406"/>
                <a:gd name="T35" fmla="*/ 3434 h 4121"/>
                <a:gd name="T36" fmla="*/ 1181 w 4406"/>
                <a:gd name="T37" fmla="*/ 2064 h 4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06" h="4121">
                  <a:moveTo>
                    <a:pt x="3230" y="0"/>
                  </a:moveTo>
                  <a:lnTo>
                    <a:pt x="4406" y="0"/>
                  </a:lnTo>
                  <a:lnTo>
                    <a:pt x="4406" y="1176"/>
                  </a:lnTo>
                  <a:lnTo>
                    <a:pt x="3230" y="1176"/>
                  </a:lnTo>
                  <a:lnTo>
                    <a:pt x="3230" y="0"/>
                  </a:lnTo>
                  <a:moveTo>
                    <a:pt x="3230" y="4121"/>
                  </a:moveTo>
                  <a:lnTo>
                    <a:pt x="4406" y="4121"/>
                  </a:lnTo>
                  <a:lnTo>
                    <a:pt x="4406" y="2945"/>
                  </a:lnTo>
                  <a:lnTo>
                    <a:pt x="3230" y="2945"/>
                  </a:lnTo>
                  <a:lnTo>
                    <a:pt x="3230" y="4121"/>
                  </a:lnTo>
                  <a:moveTo>
                    <a:pt x="0" y="2653"/>
                  </a:moveTo>
                  <a:lnTo>
                    <a:pt x="1175" y="2653"/>
                  </a:lnTo>
                  <a:lnTo>
                    <a:pt x="1175" y="1477"/>
                  </a:lnTo>
                  <a:lnTo>
                    <a:pt x="0" y="1477"/>
                  </a:lnTo>
                  <a:lnTo>
                    <a:pt x="0" y="2653"/>
                  </a:lnTo>
                  <a:moveTo>
                    <a:pt x="1176" y="2062"/>
                  </a:moveTo>
                  <a:lnTo>
                    <a:pt x="3230" y="690"/>
                  </a:lnTo>
                  <a:moveTo>
                    <a:pt x="3230" y="3434"/>
                  </a:moveTo>
                  <a:lnTo>
                    <a:pt x="1181" y="2064"/>
                  </a:lnTo>
                </a:path>
              </a:pathLst>
            </a:custGeom>
            <a:noFill/>
            <a:ln w="15875" cap="sq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19994" tIns="59997" rIns="119994" bIns="59997" numCol="1" anchor="t" anchorCtr="0" compatLnSpc="1">
              <a:prstTxWarp prst="textNoShape">
                <a:avLst/>
              </a:prstTxWarp>
            </a:bodyPr>
            <a:lstStyle/>
            <a:p>
              <a:pPr defTabSz="1199967">
                <a:defRPr/>
              </a:pPr>
              <a:endParaRPr lang="en-US" sz="1181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  <a:lin ang="5400000" scaled="1"/>
                </a:gradFill>
                <a:latin typeface="Segoe UI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D61A3224-3E29-6117-A1C9-2B54355CF8B1}"/>
              </a:ext>
            </a:extLst>
          </p:cNvPr>
          <p:cNvSpPr txBox="1"/>
          <p:nvPr/>
        </p:nvSpPr>
        <p:spPr>
          <a:xfrm>
            <a:off x="9558837" y="5472151"/>
            <a:ext cx="1888058" cy="3634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 defTabSz="1199967">
              <a:defRPr/>
            </a:pPr>
            <a:r>
              <a:rPr lang="en-US" sz="2362">
                <a:gradFill>
                  <a:gsLst>
                    <a:gs pos="0">
                      <a:srgbClr val="8EC8E8"/>
                    </a:gs>
                    <a:gs pos="100000">
                      <a:srgbClr val="CD9AD0"/>
                    </a:gs>
                  </a:gsLst>
                  <a:lin ang="2700000" scaled="1"/>
                </a:gradFill>
                <a:latin typeface="Segoe UI Semibold"/>
              </a:rPr>
              <a:t>Intermediate</a:t>
            </a:r>
            <a:endParaRPr lang="en-US" sz="2625">
              <a:gradFill>
                <a:gsLst>
                  <a:gs pos="0">
                    <a:srgbClr val="8EC8E8"/>
                  </a:gs>
                  <a:gs pos="100000">
                    <a:srgbClr val="CD9AD0"/>
                  </a:gs>
                </a:gsLst>
                <a:lin ang="2700000" scaled="1"/>
              </a:gradFill>
              <a:latin typeface="Segoe UI Semibold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3A091C6-0A4F-220A-A041-8D7814F5B3B6}"/>
              </a:ext>
            </a:extLst>
          </p:cNvPr>
          <p:cNvSpPr txBox="1"/>
          <p:nvPr/>
        </p:nvSpPr>
        <p:spPr>
          <a:xfrm>
            <a:off x="6820403" y="6565788"/>
            <a:ext cx="6407950" cy="1896757"/>
          </a:xfrm>
          <a:prstGeom prst="rect">
            <a:avLst/>
          </a:prstGeom>
          <a:noFill/>
        </p:spPr>
        <p:txBody>
          <a:bodyPr wrap="square" lIns="118104" tIns="61414" rIns="118104" bIns="61414" rtlCol="0" anchor="b">
            <a:spAutoFit/>
          </a:bodyPr>
          <a:lstStyle/>
          <a:p>
            <a:pPr marL="224994" indent="-224994" defTabSz="1199967">
              <a:lnSpc>
                <a:spcPct val="150000"/>
              </a:lnSpc>
              <a:buClr>
                <a:srgbClr val="0078D4"/>
              </a:buClr>
              <a:buSzPct val="110000"/>
              <a:buFont typeface=".Hiragino Kaku Gothic Interface W3"/>
              <a:buChar char="◉"/>
              <a:defRPr/>
            </a:pPr>
            <a:r>
              <a:rPr lang="en-US" sz="1575" dirty="0">
                <a:solidFill>
                  <a:srgbClr val="FFFFFF"/>
                </a:solidFill>
                <a:latin typeface="Segoe UI"/>
              </a:rPr>
              <a:t>Understand “What is Azure OpenAI?”: </a:t>
            </a:r>
            <a:r>
              <a:rPr lang="en-US" sz="1575" dirty="0">
                <a:solidFill>
                  <a:srgbClr val="000000"/>
                </a:solidFill>
                <a:latin typeface="Segoe UI"/>
                <a:hlinkClick r:id="rId13"/>
              </a:rPr>
              <a:t>compare Azure OpenAI and OpenAI.</a:t>
            </a:r>
            <a:r>
              <a:rPr lang="en-US" sz="1575" dirty="0">
                <a:solidFill>
                  <a:srgbClr val="000000"/>
                </a:solidFill>
                <a:latin typeface="Segoe UI"/>
              </a:rPr>
              <a:t> </a:t>
            </a:r>
            <a:r>
              <a:rPr lang="en-US" sz="1575" dirty="0">
                <a:solidFill>
                  <a:srgbClr val="FFFFFF"/>
                </a:solidFill>
                <a:latin typeface="Segoe UI"/>
              </a:rPr>
              <a:t>Review key concepts.</a:t>
            </a:r>
          </a:p>
          <a:p>
            <a:pPr marL="224994" indent="-224994" defTabSz="1199967">
              <a:lnSpc>
                <a:spcPct val="150000"/>
              </a:lnSpc>
              <a:buClr>
                <a:srgbClr val="0078D4"/>
              </a:buClr>
              <a:buSzPct val="110000"/>
              <a:buFont typeface=".Hiragino Kaku Gothic Interface W3"/>
              <a:buChar char="◉"/>
              <a:defRPr/>
            </a:pPr>
            <a:r>
              <a:rPr lang="en-US" sz="1575" dirty="0">
                <a:solidFill>
                  <a:srgbClr val="FFFFFF"/>
                </a:solidFill>
                <a:latin typeface="Segoe UI"/>
              </a:rPr>
              <a:t>Work through </a:t>
            </a:r>
            <a:r>
              <a:rPr lang="en-US" sz="1575" u="sng" dirty="0">
                <a:solidFill>
                  <a:srgbClr val="0563C1"/>
                </a:solidFill>
                <a:latin typeface="Segoe UI" panose="020B0502040204020203" pitchFamily="34" charset="0"/>
                <a:ea typeface="Calibri" panose="020F0502020204030204" pitchFamily="34" charset="0"/>
                <a:hlinkClick r:id="rId14"/>
              </a:rPr>
              <a:t>Introduction to Azure OpenAI Service</a:t>
            </a:r>
            <a:r>
              <a:rPr lang="en-US" sz="1575" dirty="0">
                <a:solidFill>
                  <a:srgbClr val="FFFFFF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75" dirty="0">
                <a:solidFill>
                  <a:srgbClr val="FFFFFF"/>
                </a:solidFill>
                <a:latin typeface="Segoe UI"/>
              </a:rPr>
              <a:t>training module</a:t>
            </a:r>
          </a:p>
          <a:p>
            <a:pPr marL="224994" indent="-224994" defTabSz="1199967">
              <a:lnSpc>
                <a:spcPct val="150000"/>
              </a:lnSpc>
              <a:buClr>
                <a:srgbClr val="0078D4"/>
              </a:buClr>
              <a:buSzPct val="110000"/>
              <a:buFont typeface=".Hiragino Kaku Gothic Interface W3"/>
              <a:buChar char="◉"/>
              <a:defRPr/>
            </a:pPr>
            <a:r>
              <a:rPr lang="en-US" sz="1575" dirty="0">
                <a:solidFill>
                  <a:srgbClr val="FFFFFF"/>
                </a:solidFill>
                <a:latin typeface="Segoe UI"/>
              </a:rPr>
              <a:t>Explore key </a:t>
            </a:r>
            <a:r>
              <a:rPr lang="en-US" sz="1575" dirty="0">
                <a:solidFill>
                  <a:srgbClr val="000000"/>
                </a:solidFill>
                <a:latin typeface="Segoe UI"/>
                <a:hlinkClick r:id="rId15"/>
              </a:rPr>
              <a:t>Responsible AI</a:t>
            </a:r>
            <a:r>
              <a:rPr lang="en-US" sz="1575" dirty="0">
                <a:solidFill>
                  <a:srgbClr val="000000"/>
                </a:solidFill>
                <a:latin typeface="Segoe UI"/>
              </a:rPr>
              <a:t> </a:t>
            </a:r>
            <a:r>
              <a:rPr lang="en-US" sz="1575" dirty="0">
                <a:solidFill>
                  <a:srgbClr val="FFFFFF"/>
                </a:solidFill>
                <a:latin typeface="Segoe UI"/>
              </a:rPr>
              <a:t>guidelines and principles</a:t>
            </a:r>
          </a:p>
        </p:txBody>
      </p:sp>
      <p:grpSp>
        <p:nvGrpSpPr>
          <p:cNvPr id="36" name="Group 35" descr="Label 2 icon circle">
            <a:extLst>
              <a:ext uri="{FF2B5EF4-FFF2-40B4-BE49-F238E27FC236}">
                <a16:creationId xmlns:a16="http://schemas.microsoft.com/office/drawing/2014/main" id="{5469A42A-1D3F-21FF-894C-A45C47084F12}"/>
              </a:ext>
            </a:extLst>
          </p:cNvPr>
          <p:cNvGrpSpPr/>
          <p:nvPr/>
        </p:nvGrpSpPr>
        <p:grpSpPr>
          <a:xfrm>
            <a:off x="6427739" y="4557636"/>
            <a:ext cx="865933" cy="865933"/>
            <a:chOff x="2470150" y="3560884"/>
            <a:chExt cx="659875" cy="659875"/>
          </a:xfrm>
        </p:grpSpPr>
        <p:grpSp>
          <p:nvGrpSpPr>
            <p:cNvPr id="37" name="Group 36" descr="Icon location">
              <a:extLst>
                <a:ext uri="{FF2B5EF4-FFF2-40B4-BE49-F238E27FC236}">
                  <a16:creationId xmlns:a16="http://schemas.microsoft.com/office/drawing/2014/main" id="{C8D1100D-AB7F-2044-B36F-F8CF01A3A19B}"/>
                </a:ext>
              </a:extLst>
            </p:cNvPr>
            <p:cNvGrpSpPr/>
            <p:nvPr/>
          </p:nvGrpSpPr>
          <p:grpSpPr>
            <a:xfrm>
              <a:off x="2470150" y="3560884"/>
              <a:ext cx="659875" cy="659875"/>
              <a:chOff x="584200" y="3560884"/>
              <a:chExt cx="659875" cy="659875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F9901289-C011-298D-34E8-32EAF3B4929C}"/>
                  </a:ext>
                </a:extLst>
              </p:cNvPr>
              <p:cNvSpPr/>
              <p:nvPr/>
            </p:nvSpPr>
            <p:spPr bwMode="auto">
              <a:xfrm>
                <a:off x="584200" y="3560884"/>
                <a:ext cx="659875" cy="659875"/>
              </a:xfrm>
              <a:prstGeom prst="ellipse">
                <a:avLst/>
              </a:prstGeom>
              <a:solidFill>
                <a:schemeClr val="accent1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2368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05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0" name="Oval 39" descr="Brain icon">
                <a:extLst>
                  <a:ext uri="{FF2B5EF4-FFF2-40B4-BE49-F238E27FC236}">
                    <a16:creationId xmlns:a16="http://schemas.microsoft.com/office/drawing/2014/main" id="{73BA5948-35D9-7584-3CA2-A28F4DAEE595}"/>
                  </a:ext>
                </a:extLst>
              </p:cNvPr>
              <p:cNvSpPr/>
              <p:nvPr/>
            </p:nvSpPr>
            <p:spPr bwMode="auto">
              <a:xfrm>
                <a:off x="624585" y="3601269"/>
                <a:ext cx="579104" cy="579104"/>
              </a:xfrm>
              <a:prstGeom prst="ellipse">
                <a:avLst/>
              </a:prstGeom>
              <a:solidFill>
                <a:srgbClr val="262626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2368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05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8" name="Brain_3" title="Icon of a brain">
              <a:extLst>
                <a:ext uri="{FF2B5EF4-FFF2-40B4-BE49-F238E27FC236}">
                  <a16:creationId xmlns:a16="http://schemas.microsoft.com/office/drawing/2014/main" id="{CD2C13F4-2302-56B5-8DAC-A38B00D49FC8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2627289" y="3701581"/>
              <a:ext cx="340157" cy="365760"/>
            </a:xfrm>
            <a:custGeom>
              <a:avLst/>
              <a:gdLst>
                <a:gd name="T0" fmla="*/ 68 w 315"/>
                <a:gd name="T1" fmla="*/ 292 h 338"/>
                <a:gd name="T2" fmla="*/ 24 w 315"/>
                <a:gd name="T3" fmla="*/ 231 h 338"/>
                <a:gd name="T4" fmla="*/ 28 w 315"/>
                <a:gd name="T5" fmla="*/ 126 h 338"/>
                <a:gd name="T6" fmla="*/ 68 w 315"/>
                <a:gd name="T7" fmla="*/ 46 h 338"/>
                <a:gd name="T8" fmla="*/ 113 w 315"/>
                <a:gd name="T9" fmla="*/ 0 h 338"/>
                <a:gd name="T10" fmla="*/ 158 w 315"/>
                <a:gd name="T11" fmla="*/ 293 h 338"/>
                <a:gd name="T12" fmla="*/ 248 w 315"/>
                <a:gd name="T13" fmla="*/ 292 h 338"/>
                <a:gd name="T14" fmla="*/ 292 w 315"/>
                <a:gd name="T15" fmla="*/ 231 h 338"/>
                <a:gd name="T16" fmla="*/ 287 w 315"/>
                <a:gd name="T17" fmla="*/ 126 h 338"/>
                <a:gd name="T18" fmla="*/ 248 w 315"/>
                <a:gd name="T19" fmla="*/ 46 h 338"/>
                <a:gd name="T20" fmla="*/ 203 w 315"/>
                <a:gd name="T21" fmla="*/ 0 h 338"/>
                <a:gd name="T22" fmla="*/ 158 w 315"/>
                <a:gd name="T23" fmla="*/ 293 h 338"/>
                <a:gd name="T24" fmla="*/ 90 w 315"/>
                <a:gd name="T25" fmla="*/ 293 h 338"/>
                <a:gd name="T26" fmla="*/ 248 w 315"/>
                <a:gd name="T27" fmla="*/ 293 h 338"/>
                <a:gd name="T28" fmla="*/ 68 w 315"/>
                <a:gd name="T29" fmla="*/ 180 h 338"/>
                <a:gd name="T30" fmla="*/ 90 w 315"/>
                <a:gd name="T31" fmla="*/ 203 h 338"/>
                <a:gd name="T32" fmla="*/ 158 w 315"/>
                <a:gd name="T33" fmla="*/ 225 h 338"/>
                <a:gd name="T34" fmla="*/ 225 w 315"/>
                <a:gd name="T35" fmla="*/ 203 h 338"/>
                <a:gd name="T36" fmla="*/ 248 w 315"/>
                <a:gd name="T37" fmla="*/ 180 h 338"/>
                <a:gd name="T38" fmla="*/ 79 w 315"/>
                <a:gd name="T39" fmla="*/ 90 h 338"/>
                <a:gd name="T40" fmla="*/ 113 w 315"/>
                <a:gd name="T41" fmla="*/ 113 h 338"/>
                <a:gd name="T42" fmla="*/ 135 w 315"/>
                <a:gd name="T43" fmla="*/ 135 h 338"/>
                <a:gd name="T44" fmla="*/ 203 w 315"/>
                <a:gd name="T45" fmla="*/ 113 h 338"/>
                <a:gd name="T46" fmla="*/ 225 w 315"/>
                <a:gd name="T47" fmla="*/ 90 h 338"/>
                <a:gd name="T48" fmla="*/ 24 w 315"/>
                <a:gd name="T49" fmla="*/ 231 h 338"/>
                <a:gd name="T50" fmla="*/ 248 w 315"/>
                <a:gd name="T51" fmla="*/ 248 h 338"/>
                <a:gd name="T52" fmla="*/ 28 w 315"/>
                <a:gd name="T53" fmla="*/ 126 h 338"/>
                <a:gd name="T54" fmla="*/ 243 w 315"/>
                <a:gd name="T55" fmla="*/ 126 h 338"/>
                <a:gd name="T56" fmla="*/ 68 w 315"/>
                <a:gd name="T57" fmla="*/ 45 h 338"/>
                <a:gd name="T58" fmla="*/ 248 w 315"/>
                <a:gd name="T59" fmla="*/ 45 h 338"/>
                <a:gd name="T60" fmla="*/ 135 w 315"/>
                <a:gd name="T61" fmla="*/ 293 h 338"/>
                <a:gd name="T62" fmla="*/ 68 w 315"/>
                <a:gd name="T63" fmla="*/ 293 h 338"/>
                <a:gd name="T64" fmla="*/ 101 w 315"/>
                <a:gd name="T65" fmla="*/ 338 h 338"/>
                <a:gd name="T66" fmla="*/ 158 w 315"/>
                <a:gd name="T67" fmla="*/ 315 h 338"/>
                <a:gd name="T68" fmla="*/ 158 w 315"/>
                <a:gd name="T69" fmla="*/ 293 h 338"/>
                <a:gd name="T70" fmla="*/ 180 w 315"/>
                <a:gd name="T71" fmla="*/ 338 h 338"/>
                <a:gd name="T72" fmla="*/ 248 w 315"/>
                <a:gd name="T73" fmla="*/ 304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15" h="338">
                  <a:moveTo>
                    <a:pt x="68" y="293"/>
                  </a:moveTo>
                  <a:cubicBezTo>
                    <a:pt x="68" y="293"/>
                    <a:pt x="68" y="292"/>
                    <a:pt x="68" y="292"/>
                  </a:cubicBezTo>
                  <a:cubicBezTo>
                    <a:pt x="42" y="289"/>
                    <a:pt x="23" y="268"/>
                    <a:pt x="23" y="242"/>
                  </a:cubicBezTo>
                  <a:cubicBezTo>
                    <a:pt x="23" y="238"/>
                    <a:pt x="23" y="235"/>
                    <a:pt x="24" y="231"/>
                  </a:cubicBezTo>
                  <a:cubicBezTo>
                    <a:pt x="10" y="219"/>
                    <a:pt x="0" y="201"/>
                    <a:pt x="0" y="180"/>
                  </a:cubicBezTo>
                  <a:cubicBezTo>
                    <a:pt x="0" y="158"/>
                    <a:pt x="11" y="138"/>
                    <a:pt x="28" y="126"/>
                  </a:cubicBezTo>
                  <a:cubicBezTo>
                    <a:pt x="25" y="118"/>
                    <a:pt x="23" y="110"/>
                    <a:pt x="23" y="102"/>
                  </a:cubicBezTo>
                  <a:cubicBezTo>
                    <a:pt x="23" y="74"/>
                    <a:pt x="42" y="52"/>
                    <a:pt x="68" y="46"/>
                  </a:cubicBezTo>
                  <a:cubicBezTo>
                    <a:pt x="68" y="46"/>
                    <a:pt x="68" y="46"/>
                    <a:pt x="68" y="45"/>
                  </a:cubicBezTo>
                  <a:cubicBezTo>
                    <a:pt x="68" y="20"/>
                    <a:pt x="88" y="0"/>
                    <a:pt x="113" y="0"/>
                  </a:cubicBezTo>
                  <a:cubicBezTo>
                    <a:pt x="138" y="0"/>
                    <a:pt x="158" y="20"/>
                    <a:pt x="158" y="45"/>
                  </a:cubicBezTo>
                  <a:cubicBezTo>
                    <a:pt x="158" y="293"/>
                    <a:pt x="158" y="293"/>
                    <a:pt x="158" y="293"/>
                  </a:cubicBezTo>
                  <a:moveTo>
                    <a:pt x="248" y="293"/>
                  </a:moveTo>
                  <a:cubicBezTo>
                    <a:pt x="248" y="293"/>
                    <a:pt x="248" y="292"/>
                    <a:pt x="248" y="292"/>
                  </a:cubicBezTo>
                  <a:cubicBezTo>
                    <a:pt x="273" y="289"/>
                    <a:pt x="293" y="268"/>
                    <a:pt x="293" y="242"/>
                  </a:cubicBezTo>
                  <a:cubicBezTo>
                    <a:pt x="293" y="238"/>
                    <a:pt x="292" y="235"/>
                    <a:pt x="292" y="231"/>
                  </a:cubicBezTo>
                  <a:cubicBezTo>
                    <a:pt x="306" y="219"/>
                    <a:pt x="315" y="201"/>
                    <a:pt x="315" y="180"/>
                  </a:cubicBezTo>
                  <a:cubicBezTo>
                    <a:pt x="315" y="158"/>
                    <a:pt x="304" y="138"/>
                    <a:pt x="287" y="126"/>
                  </a:cubicBezTo>
                  <a:cubicBezTo>
                    <a:pt x="291" y="118"/>
                    <a:pt x="293" y="110"/>
                    <a:pt x="293" y="102"/>
                  </a:cubicBezTo>
                  <a:cubicBezTo>
                    <a:pt x="293" y="74"/>
                    <a:pt x="273" y="52"/>
                    <a:pt x="248" y="46"/>
                  </a:cubicBezTo>
                  <a:cubicBezTo>
                    <a:pt x="248" y="46"/>
                    <a:pt x="248" y="46"/>
                    <a:pt x="248" y="45"/>
                  </a:cubicBezTo>
                  <a:cubicBezTo>
                    <a:pt x="248" y="20"/>
                    <a:pt x="228" y="0"/>
                    <a:pt x="203" y="0"/>
                  </a:cubicBezTo>
                  <a:cubicBezTo>
                    <a:pt x="178" y="0"/>
                    <a:pt x="158" y="20"/>
                    <a:pt x="158" y="45"/>
                  </a:cubicBezTo>
                  <a:cubicBezTo>
                    <a:pt x="158" y="293"/>
                    <a:pt x="158" y="293"/>
                    <a:pt x="158" y="293"/>
                  </a:cubicBezTo>
                  <a:moveTo>
                    <a:pt x="68" y="293"/>
                  </a:moveTo>
                  <a:cubicBezTo>
                    <a:pt x="90" y="293"/>
                    <a:pt x="90" y="293"/>
                    <a:pt x="90" y="293"/>
                  </a:cubicBezTo>
                  <a:moveTo>
                    <a:pt x="225" y="293"/>
                  </a:moveTo>
                  <a:cubicBezTo>
                    <a:pt x="248" y="293"/>
                    <a:pt x="248" y="293"/>
                    <a:pt x="248" y="293"/>
                  </a:cubicBezTo>
                  <a:moveTo>
                    <a:pt x="56" y="180"/>
                  </a:moveTo>
                  <a:cubicBezTo>
                    <a:pt x="68" y="180"/>
                    <a:pt x="68" y="180"/>
                    <a:pt x="68" y="180"/>
                  </a:cubicBezTo>
                  <a:cubicBezTo>
                    <a:pt x="80" y="180"/>
                    <a:pt x="90" y="190"/>
                    <a:pt x="90" y="203"/>
                  </a:cubicBezTo>
                  <a:cubicBezTo>
                    <a:pt x="90" y="203"/>
                    <a:pt x="90" y="203"/>
                    <a:pt x="90" y="203"/>
                  </a:cubicBezTo>
                  <a:cubicBezTo>
                    <a:pt x="90" y="215"/>
                    <a:pt x="100" y="225"/>
                    <a:pt x="113" y="225"/>
                  </a:cubicBezTo>
                  <a:cubicBezTo>
                    <a:pt x="158" y="225"/>
                    <a:pt x="158" y="225"/>
                    <a:pt x="158" y="225"/>
                  </a:cubicBezTo>
                  <a:cubicBezTo>
                    <a:pt x="203" y="225"/>
                    <a:pt x="203" y="225"/>
                    <a:pt x="203" y="225"/>
                  </a:cubicBezTo>
                  <a:cubicBezTo>
                    <a:pt x="215" y="225"/>
                    <a:pt x="225" y="215"/>
                    <a:pt x="225" y="203"/>
                  </a:cubicBezTo>
                  <a:cubicBezTo>
                    <a:pt x="225" y="203"/>
                    <a:pt x="225" y="203"/>
                    <a:pt x="225" y="203"/>
                  </a:cubicBezTo>
                  <a:cubicBezTo>
                    <a:pt x="225" y="190"/>
                    <a:pt x="235" y="180"/>
                    <a:pt x="248" y="180"/>
                  </a:cubicBezTo>
                  <a:cubicBezTo>
                    <a:pt x="259" y="180"/>
                    <a:pt x="259" y="180"/>
                    <a:pt x="259" y="180"/>
                  </a:cubicBezTo>
                  <a:moveTo>
                    <a:pt x="79" y="90"/>
                  </a:moveTo>
                  <a:cubicBezTo>
                    <a:pt x="90" y="90"/>
                    <a:pt x="90" y="90"/>
                    <a:pt x="90" y="90"/>
                  </a:cubicBezTo>
                  <a:cubicBezTo>
                    <a:pt x="103" y="90"/>
                    <a:pt x="113" y="100"/>
                    <a:pt x="113" y="113"/>
                  </a:cubicBezTo>
                  <a:cubicBezTo>
                    <a:pt x="113" y="113"/>
                    <a:pt x="113" y="113"/>
                    <a:pt x="113" y="113"/>
                  </a:cubicBezTo>
                  <a:cubicBezTo>
                    <a:pt x="113" y="125"/>
                    <a:pt x="123" y="135"/>
                    <a:pt x="135" y="135"/>
                  </a:cubicBezTo>
                  <a:cubicBezTo>
                    <a:pt x="180" y="135"/>
                    <a:pt x="180" y="135"/>
                    <a:pt x="180" y="135"/>
                  </a:cubicBezTo>
                  <a:cubicBezTo>
                    <a:pt x="193" y="135"/>
                    <a:pt x="203" y="125"/>
                    <a:pt x="203" y="113"/>
                  </a:cubicBezTo>
                  <a:cubicBezTo>
                    <a:pt x="203" y="113"/>
                    <a:pt x="203" y="113"/>
                    <a:pt x="203" y="113"/>
                  </a:cubicBezTo>
                  <a:cubicBezTo>
                    <a:pt x="203" y="100"/>
                    <a:pt x="213" y="90"/>
                    <a:pt x="225" y="90"/>
                  </a:cubicBezTo>
                  <a:cubicBezTo>
                    <a:pt x="236" y="90"/>
                    <a:pt x="236" y="90"/>
                    <a:pt x="236" y="90"/>
                  </a:cubicBezTo>
                  <a:moveTo>
                    <a:pt x="24" y="231"/>
                  </a:moveTo>
                  <a:cubicBezTo>
                    <a:pt x="36" y="242"/>
                    <a:pt x="51" y="248"/>
                    <a:pt x="68" y="248"/>
                  </a:cubicBezTo>
                  <a:moveTo>
                    <a:pt x="248" y="248"/>
                  </a:moveTo>
                  <a:cubicBezTo>
                    <a:pt x="265" y="248"/>
                    <a:pt x="280" y="242"/>
                    <a:pt x="292" y="231"/>
                  </a:cubicBezTo>
                  <a:moveTo>
                    <a:pt x="28" y="126"/>
                  </a:moveTo>
                  <a:cubicBezTo>
                    <a:pt x="73" y="126"/>
                    <a:pt x="73" y="126"/>
                    <a:pt x="73" y="126"/>
                  </a:cubicBezTo>
                  <a:moveTo>
                    <a:pt x="243" y="126"/>
                  </a:moveTo>
                  <a:cubicBezTo>
                    <a:pt x="288" y="126"/>
                    <a:pt x="288" y="126"/>
                    <a:pt x="288" y="126"/>
                  </a:cubicBezTo>
                  <a:moveTo>
                    <a:pt x="68" y="45"/>
                  </a:moveTo>
                  <a:cubicBezTo>
                    <a:pt x="101" y="45"/>
                    <a:pt x="101" y="45"/>
                    <a:pt x="101" y="45"/>
                  </a:cubicBezTo>
                  <a:moveTo>
                    <a:pt x="248" y="45"/>
                  </a:moveTo>
                  <a:cubicBezTo>
                    <a:pt x="214" y="45"/>
                    <a:pt x="214" y="45"/>
                    <a:pt x="214" y="45"/>
                  </a:cubicBezTo>
                  <a:moveTo>
                    <a:pt x="135" y="293"/>
                  </a:moveTo>
                  <a:cubicBezTo>
                    <a:pt x="180" y="293"/>
                    <a:pt x="180" y="293"/>
                    <a:pt x="180" y="293"/>
                  </a:cubicBezTo>
                  <a:moveTo>
                    <a:pt x="68" y="293"/>
                  </a:moveTo>
                  <a:cubicBezTo>
                    <a:pt x="68" y="304"/>
                    <a:pt x="68" y="304"/>
                    <a:pt x="68" y="304"/>
                  </a:cubicBezTo>
                  <a:cubicBezTo>
                    <a:pt x="68" y="323"/>
                    <a:pt x="83" y="338"/>
                    <a:pt x="101" y="338"/>
                  </a:cubicBezTo>
                  <a:cubicBezTo>
                    <a:pt x="135" y="338"/>
                    <a:pt x="135" y="338"/>
                    <a:pt x="135" y="338"/>
                  </a:cubicBezTo>
                  <a:cubicBezTo>
                    <a:pt x="148" y="338"/>
                    <a:pt x="158" y="328"/>
                    <a:pt x="158" y="315"/>
                  </a:cubicBezTo>
                  <a:cubicBezTo>
                    <a:pt x="158" y="293"/>
                    <a:pt x="158" y="293"/>
                    <a:pt x="158" y="293"/>
                  </a:cubicBezTo>
                  <a:moveTo>
                    <a:pt x="158" y="293"/>
                  </a:moveTo>
                  <a:cubicBezTo>
                    <a:pt x="158" y="315"/>
                    <a:pt x="158" y="315"/>
                    <a:pt x="158" y="315"/>
                  </a:cubicBezTo>
                  <a:cubicBezTo>
                    <a:pt x="158" y="328"/>
                    <a:pt x="168" y="338"/>
                    <a:pt x="180" y="338"/>
                  </a:cubicBezTo>
                  <a:cubicBezTo>
                    <a:pt x="214" y="338"/>
                    <a:pt x="214" y="338"/>
                    <a:pt x="214" y="338"/>
                  </a:cubicBezTo>
                  <a:cubicBezTo>
                    <a:pt x="233" y="338"/>
                    <a:pt x="248" y="323"/>
                    <a:pt x="248" y="304"/>
                  </a:cubicBezTo>
                  <a:cubicBezTo>
                    <a:pt x="248" y="293"/>
                    <a:pt x="248" y="293"/>
                    <a:pt x="248" y="293"/>
                  </a:cubicBez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19994" tIns="59997" rIns="119994" bIns="59997" numCol="1" anchor="t" anchorCtr="0" compatLnSpc="1">
              <a:prstTxWarp prst="textNoShape">
                <a:avLst/>
              </a:prstTxWarp>
            </a:bodyPr>
            <a:lstStyle/>
            <a:p>
              <a:pPr defTabSz="1199967">
                <a:defRPr/>
              </a:pPr>
              <a:endParaRPr lang="en-US" sz="2362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AA99C3D0-74F9-1877-1934-B12200FB8CFD}"/>
              </a:ext>
            </a:extLst>
          </p:cNvPr>
          <p:cNvSpPr txBox="1"/>
          <p:nvPr/>
        </p:nvSpPr>
        <p:spPr>
          <a:xfrm>
            <a:off x="6427739" y="4095168"/>
            <a:ext cx="856205" cy="36349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 defTabSz="1199967">
              <a:defRPr/>
            </a:pPr>
            <a:r>
              <a:rPr lang="en-US" sz="2362">
                <a:gradFill>
                  <a:gsLst>
                    <a:gs pos="0">
                      <a:srgbClr val="8EC8E8"/>
                    </a:gs>
                    <a:gs pos="100000">
                      <a:srgbClr val="CD9AD0"/>
                    </a:gs>
                  </a:gsLst>
                  <a:lin ang="2700000" scaled="1"/>
                </a:gradFill>
                <a:latin typeface="Segoe UI Semibold"/>
              </a:rPr>
              <a:t>Basic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7703937-7E66-2FFE-5B5F-6B269FF8679C}"/>
              </a:ext>
            </a:extLst>
          </p:cNvPr>
          <p:cNvSpPr txBox="1"/>
          <p:nvPr/>
        </p:nvSpPr>
        <p:spPr>
          <a:xfrm>
            <a:off x="3838823" y="1410571"/>
            <a:ext cx="5959010" cy="2260318"/>
          </a:xfrm>
          <a:prstGeom prst="rect">
            <a:avLst/>
          </a:prstGeom>
          <a:noFill/>
        </p:spPr>
        <p:txBody>
          <a:bodyPr wrap="square" lIns="118104" tIns="61414" rIns="118104" bIns="61414" rtlCol="0" anchor="t">
            <a:spAutoFit/>
          </a:bodyPr>
          <a:lstStyle/>
          <a:p>
            <a:pPr marL="224994" indent="-224994" defTabSz="1199967">
              <a:lnSpc>
                <a:spcPct val="150000"/>
              </a:lnSpc>
              <a:buClr>
                <a:srgbClr val="0078D4"/>
              </a:buClr>
              <a:buSzPct val="110000"/>
              <a:buFont typeface=".Hiragino Kaku Gothic Interface W3"/>
              <a:buChar char="◉"/>
              <a:defRPr/>
            </a:pPr>
            <a:r>
              <a:rPr lang="en-US" sz="1575" dirty="0">
                <a:solidFill>
                  <a:srgbClr val="171717"/>
                </a:solidFill>
                <a:latin typeface="Segoe UI" panose="020B0502040204020203" pitchFamily="34" charset="0"/>
                <a:hlinkClick r:id="rId16"/>
              </a:rPr>
              <a:t>Create an Azure subscription </a:t>
            </a:r>
            <a:endParaRPr lang="en-US" sz="1575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L="224994" indent="-224994" defTabSz="1199967">
              <a:lnSpc>
                <a:spcPct val="150000"/>
              </a:lnSpc>
              <a:buClr>
                <a:srgbClr val="0078D4"/>
              </a:buClr>
              <a:buSzPct val="110000"/>
              <a:buFont typeface=".Hiragino Kaku Gothic Interface W3"/>
              <a:buChar char="◉"/>
              <a:defRPr/>
            </a:pPr>
            <a:r>
              <a:rPr lang="en-US" sz="1575" dirty="0">
                <a:solidFill>
                  <a:srgbClr val="FFFFFF"/>
                </a:solidFill>
                <a:latin typeface="Segoe UI" panose="020B0502040204020203" pitchFamily="34" charset="0"/>
              </a:rPr>
              <a:t>Apply for access to the Azure OpenAI Service: </a:t>
            </a:r>
            <a:r>
              <a:rPr lang="en-US" sz="1575" dirty="0">
                <a:solidFill>
                  <a:prstClr val="black"/>
                </a:solidFill>
                <a:latin typeface="Segoe UI" panose="020B0502040204020203" pitchFamily="34" charset="0"/>
                <a:hlinkClick r:id="rId17"/>
              </a:rPr>
              <a:t>https://aka.ms/oai/access</a:t>
            </a:r>
            <a:r>
              <a:rPr lang="en-US" sz="1575" dirty="0">
                <a:solidFill>
                  <a:prstClr val="black"/>
                </a:solidFill>
                <a:latin typeface="Segoe UI" panose="020B0502040204020203" pitchFamily="34" charset="0"/>
              </a:rPr>
              <a:t> </a:t>
            </a:r>
            <a:r>
              <a:rPr lang="en-US" sz="1575" dirty="0">
                <a:solidFill>
                  <a:srgbClr val="171717"/>
                </a:solidFill>
                <a:latin typeface="Segoe UI" panose="020B0502040204020203" pitchFamily="34" charset="0"/>
              </a:rPr>
              <a:t>)</a:t>
            </a:r>
          </a:p>
          <a:p>
            <a:pPr marL="224994" indent="-224994" defTabSz="1199967">
              <a:lnSpc>
                <a:spcPct val="150000"/>
              </a:lnSpc>
              <a:buClr>
                <a:srgbClr val="0078D4"/>
              </a:buClr>
              <a:buSzPct val="110000"/>
              <a:buFont typeface=".Hiragino Kaku Gothic Interface W3"/>
              <a:buChar char="◉"/>
              <a:defRPr/>
            </a:pPr>
            <a:r>
              <a:rPr lang="en-US" sz="1575" dirty="0">
                <a:solidFill>
                  <a:srgbClr val="FFFFFF"/>
                </a:solidFill>
                <a:latin typeface="Segoe UI" panose="020B0502040204020203" pitchFamily="34" charset="0"/>
              </a:rPr>
              <a:t>Watch the video:</a:t>
            </a:r>
            <a:r>
              <a:rPr lang="en-US" sz="1575" dirty="0">
                <a:solidFill>
                  <a:srgbClr val="171717"/>
                </a:solidFill>
                <a:latin typeface="Segoe UI" panose="020B0502040204020203" pitchFamily="34" charset="0"/>
              </a:rPr>
              <a:t> </a:t>
            </a:r>
            <a:r>
              <a:rPr lang="en-US" sz="1575" dirty="0">
                <a:solidFill>
                  <a:srgbClr val="171717"/>
                </a:solidFill>
                <a:latin typeface="Segoe UI" panose="020B0502040204020203" pitchFamily="34" charset="0"/>
                <a:hlinkClick r:id="rId18"/>
              </a:rPr>
              <a:t>An Introduction to Azure OpenAI</a:t>
            </a:r>
            <a:endParaRPr lang="en-US" sz="1575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L="224994" indent="-224994" defTabSz="1199967">
              <a:lnSpc>
                <a:spcPct val="150000"/>
              </a:lnSpc>
              <a:buClr>
                <a:srgbClr val="0078D4"/>
              </a:buClr>
              <a:buSzPct val="110000"/>
              <a:buFont typeface=".Hiragino Kaku Gothic Interface W3"/>
              <a:buChar char="◉"/>
              <a:defRPr/>
            </a:pPr>
            <a:r>
              <a:rPr lang="en-US" sz="1575" dirty="0">
                <a:solidFill>
                  <a:srgbClr val="FFFFFF"/>
                </a:solidFill>
                <a:latin typeface="Segoe UI" panose="020B0502040204020203" pitchFamily="34" charset="0"/>
              </a:rPr>
              <a:t>Get Familiarized with the product content: </a:t>
            </a:r>
            <a:r>
              <a:rPr lang="en-US" sz="1575" dirty="0">
                <a:solidFill>
                  <a:srgbClr val="171717"/>
                </a:solidFill>
                <a:latin typeface="Segoe UI" panose="020B0502040204020203" pitchFamily="34" charset="0"/>
                <a:hlinkClick r:id="rId19"/>
              </a:rPr>
              <a:t>Azure OpenAI Page</a:t>
            </a:r>
            <a:endParaRPr lang="en-US" sz="1575" dirty="0">
              <a:solidFill>
                <a:srgbClr val="171717"/>
              </a:solidFill>
              <a:latin typeface="Segoe UI" panose="020B0502040204020203" pitchFamily="34" charset="0"/>
            </a:endParaRPr>
          </a:p>
          <a:p>
            <a:pPr marL="224994" indent="-224994" defTabSz="1199967">
              <a:lnSpc>
                <a:spcPct val="150000"/>
              </a:lnSpc>
              <a:buClr>
                <a:srgbClr val="0078D4"/>
              </a:buClr>
              <a:buSzPct val="110000"/>
              <a:buFont typeface=".Hiragino Kaku Gothic Interface W3"/>
              <a:buChar char="◉"/>
              <a:defRPr/>
            </a:pPr>
            <a:r>
              <a:rPr lang="en-US" sz="1575" dirty="0">
                <a:solidFill>
                  <a:srgbClr val="FFFFFF"/>
                </a:solidFill>
                <a:latin typeface="Segoe UI" panose="020B0502040204020203" pitchFamily="34" charset="0"/>
              </a:rPr>
              <a:t>Review how other </a:t>
            </a:r>
            <a:r>
              <a:rPr lang="en-US" sz="1575" dirty="0">
                <a:solidFill>
                  <a:srgbClr val="FFFFFF"/>
                </a:solidFill>
                <a:latin typeface="Segoe UI" panose="020B0502040204020203" pitchFamily="34" charset="0"/>
                <a:hlinkClick r:id="rId20"/>
              </a:rPr>
              <a:t>customers are using Azure AI</a:t>
            </a:r>
            <a:endParaRPr lang="en-US" sz="1575" dirty="0">
              <a:solidFill>
                <a:srgbClr val="FFFFFF"/>
              </a:solidFill>
              <a:latin typeface="Segoe UI" panose="020B0502040204020203" pitchFamily="34" charset="0"/>
            </a:endParaRPr>
          </a:p>
        </p:txBody>
      </p:sp>
      <p:grpSp>
        <p:nvGrpSpPr>
          <p:cNvPr id="43" name="Group 42" descr="Label 1 icon circle">
            <a:extLst>
              <a:ext uri="{FF2B5EF4-FFF2-40B4-BE49-F238E27FC236}">
                <a16:creationId xmlns:a16="http://schemas.microsoft.com/office/drawing/2014/main" id="{23C8BAFE-779F-70F1-00BC-29D06A5B49D1}"/>
              </a:ext>
            </a:extLst>
          </p:cNvPr>
          <p:cNvGrpSpPr/>
          <p:nvPr/>
        </p:nvGrpSpPr>
        <p:grpSpPr>
          <a:xfrm>
            <a:off x="3429086" y="4557636"/>
            <a:ext cx="865933" cy="865933"/>
            <a:chOff x="584200" y="3560884"/>
            <a:chExt cx="659875" cy="659875"/>
          </a:xfrm>
        </p:grpSpPr>
        <p:grpSp>
          <p:nvGrpSpPr>
            <p:cNvPr id="44" name="Group 43" descr="Icon location">
              <a:extLst>
                <a:ext uri="{FF2B5EF4-FFF2-40B4-BE49-F238E27FC236}">
                  <a16:creationId xmlns:a16="http://schemas.microsoft.com/office/drawing/2014/main" id="{AB120AA2-ACF4-4F3E-749B-7A24B8EB2600}"/>
                </a:ext>
              </a:extLst>
            </p:cNvPr>
            <p:cNvGrpSpPr/>
            <p:nvPr/>
          </p:nvGrpSpPr>
          <p:grpSpPr>
            <a:xfrm>
              <a:off x="584200" y="3560884"/>
              <a:ext cx="659875" cy="659875"/>
              <a:chOff x="584200" y="3560884"/>
              <a:chExt cx="659875" cy="659875"/>
            </a:xfrm>
          </p:grpSpPr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FABBECB-9583-D1B2-9BBA-AE61A891EBDA}"/>
                  </a:ext>
                </a:extLst>
              </p:cNvPr>
              <p:cNvSpPr/>
              <p:nvPr/>
            </p:nvSpPr>
            <p:spPr bwMode="auto">
              <a:xfrm>
                <a:off x="584200" y="3560884"/>
                <a:ext cx="659875" cy="659875"/>
              </a:xfrm>
              <a:prstGeom prst="ellipse">
                <a:avLst/>
              </a:prstGeom>
              <a:solidFill>
                <a:schemeClr val="accent1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2368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05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47" name="Oval 46" descr="Book and pencil icon">
                <a:extLst>
                  <a:ext uri="{FF2B5EF4-FFF2-40B4-BE49-F238E27FC236}">
                    <a16:creationId xmlns:a16="http://schemas.microsoft.com/office/drawing/2014/main" id="{212E01CE-D21D-DE24-2E25-D78937068965}"/>
                  </a:ext>
                </a:extLst>
              </p:cNvPr>
              <p:cNvSpPr/>
              <p:nvPr/>
            </p:nvSpPr>
            <p:spPr bwMode="auto">
              <a:xfrm>
                <a:off x="624585" y="3601269"/>
                <a:ext cx="579104" cy="579104"/>
              </a:xfrm>
              <a:prstGeom prst="ellipse">
                <a:avLst/>
              </a:prstGeom>
              <a:solidFill>
                <a:srgbClr val="262626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223683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en-US" sz="105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45" name="Book_2" title="Icon of a book and a pencil">
              <a:extLst>
                <a:ext uri="{FF2B5EF4-FFF2-40B4-BE49-F238E27FC236}">
                  <a16:creationId xmlns:a16="http://schemas.microsoft.com/office/drawing/2014/main" id="{BB4D2684-4CDB-AFE8-AC3D-476AAC83A03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750685" y="3739157"/>
              <a:ext cx="329185" cy="300487"/>
            </a:xfrm>
            <a:custGeom>
              <a:avLst/>
              <a:gdLst>
                <a:gd name="T0" fmla="*/ 223 w 330"/>
                <a:gd name="T1" fmla="*/ 0 h 301"/>
                <a:gd name="T2" fmla="*/ 223 w 330"/>
                <a:gd name="T3" fmla="*/ 284 h 301"/>
                <a:gd name="T4" fmla="*/ 31 w 330"/>
                <a:gd name="T5" fmla="*/ 284 h 301"/>
                <a:gd name="T6" fmla="*/ 0 w 330"/>
                <a:gd name="T7" fmla="*/ 233 h 301"/>
                <a:gd name="T8" fmla="*/ 0 w 330"/>
                <a:gd name="T9" fmla="*/ 31 h 301"/>
                <a:gd name="T10" fmla="*/ 43 w 330"/>
                <a:gd name="T11" fmla="*/ 0 h 301"/>
                <a:gd name="T12" fmla="*/ 223 w 330"/>
                <a:gd name="T13" fmla="*/ 0 h 301"/>
                <a:gd name="T14" fmla="*/ 223 w 330"/>
                <a:gd name="T15" fmla="*/ 228 h 301"/>
                <a:gd name="T16" fmla="*/ 48 w 330"/>
                <a:gd name="T17" fmla="*/ 227 h 301"/>
                <a:gd name="T18" fmla="*/ 2 w 330"/>
                <a:gd name="T19" fmla="*/ 252 h 301"/>
                <a:gd name="T20" fmla="*/ 316 w 330"/>
                <a:gd name="T21" fmla="*/ 301 h 301"/>
                <a:gd name="T22" fmla="*/ 316 w 330"/>
                <a:gd name="T23" fmla="*/ 301 h 301"/>
                <a:gd name="T24" fmla="*/ 330 w 330"/>
                <a:gd name="T25" fmla="*/ 278 h 301"/>
                <a:gd name="T26" fmla="*/ 330 w 330"/>
                <a:gd name="T27" fmla="*/ 19 h 301"/>
                <a:gd name="T28" fmla="*/ 316 w 330"/>
                <a:gd name="T29" fmla="*/ 0 h 301"/>
                <a:gd name="T30" fmla="*/ 302 w 330"/>
                <a:gd name="T31" fmla="*/ 19 h 301"/>
                <a:gd name="T32" fmla="*/ 302 w 330"/>
                <a:gd name="T33" fmla="*/ 278 h 301"/>
                <a:gd name="T34" fmla="*/ 316 w 330"/>
                <a:gd name="T35" fmla="*/ 301 h 301"/>
                <a:gd name="T36" fmla="*/ 330 w 330"/>
                <a:gd name="T37" fmla="*/ 41 h 301"/>
                <a:gd name="T38" fmla="*/ 302 w 330"/>
                <a:gd name="T39" fmla="*/ 43 h 301"/>
                <a:gd name="T40" fmla="*/ 330 w 330"/>
                <a:gd name="T41" fmla="*/ 265 h 301"/>
                <a:gd name="T42" fmla="*/ 302 w 330"/>
                <a:gd name="T43" fmla="*/ 265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30" h="301">
                  <a:moveTo>
                    <a:pt x="223" y="0"/>
                  </a:moveTo>
                  <a:cubicBezTo>
                    <a:pt x="223" y="284"/>
                    <a:pt x="223" y="284"/>
                    <a:pt x="223" y="284"/>
                  </a:cubicBezTo>
                  <a:cubicBezTo>
                    <a:pt x="31" y="284"/>
                    <a:pt x="31" y="284"/>
                    <a:pt x="31" y="284"/>
                  </a:cubicBezTo>
                  <a:cubicBezTo>
                    <a:pt x="31" y="284"/>
                    <a:pt x="0" y="287"/>
                    <a:pt x="0" y="233"/>
                  </a:cubicBezTo>
                  <a:cubicBezTo>
                    <a:pt x="0" y="193"/>
                    <a:pt x="0" y="31"/>
                    <a:pt x="0" y="31"/>
                  </a:cubicBezTo>
                  <a:cubicBezTo>
                    <a:pt x="0" y="31"/>
                    <a:pt x="2" y="0"/>
                    <a:pt x="43" y="0"/>
                  </a:cubicBezTo>
                  <a:cubicBezTo>
                    <a:pt x="80" y="0"/>
                    <a:pt x="223" y="0"/>
                    <a:pt x="223" y="0"/>
                  </a:cubicBezTo>
                  <a:close/>
                  <a:moveTo>
                    <a:pt x="223" y="228"/>
                  </a:moveTo>
                  <a:cubicBezTo>
                    <a:pt x="41" y="228"/>
                    <a:pt x="48" y="227"/>
                    <a:pt x="48" y="227"/>
                  </a:cubicBezTo>
                  <a:cubicBezTo>
                    <a:pt x="48" y="227"/>
                    <a:pt x="6" y="223"/>
                    <a:pt x="2" y="252"/>
                  </a:cubicBezTo>
                  <a:moveTo>
                    <a:pt x="316" y="301"/>
                  </a:moveTo>
                  <a:cubicBezTo>
                    <a:pt x="316" y="301"/>
                    <a:pt x="316" y="301"/>
                    <a:pt x="316" y="301"/>
                  </a:cubicBezTo>
                  <a:cubicBezTo>
                    <a:pt x="330" y="278"/>
                    <a:pt x="330" y="278"/>
                    <a:pt x="330" y="278"/>
                  </a:cubicBezTo>
                  <a:cubicBezTo>
                    <a:pt x="330" y="278"/>
                    <a:pt x="330" y="278"/>
                    <a:pt x="330" y="19"/>
                  </a:cubicBezTo>
                  <a:cubicBezTo>
                    <a:pt x="330" y="19"/>
                    <a:pt x="329" y="0"/>
                    <a:pt x="316" y="0"/>
                  </a:cubicBezTo>
                  <a:cubicBezTo>
                    <a:pt x="303" y="0"/>
                    <a:pt x="302" y="19"/>
                    <a:pt x="302" y="19"/>
                  </a:cubicBezTo>
                  <a:cubicBezTo>
                    <a:pt x="302" y="19"/>
                    <a:pt x="302" y="19"/>
                    <a:pt x="302" y="278"/>
                  </a:cubicBezTo>
                  <a:cubicBezTo>
                    <a:pt x="302" y="278"/>
                    <a:pt x="302" y="278"/>
                    <a:pt x="316" y="301"/>
                  </a:cubicBezTo>
                  <a:close/>
                  <a:moveTo>
                    <a:pt x="330" y="41"/>
                  </a:moveTo>
                  <a:cubicBezTo>
                    <a:pt x="313" y="22"/>
                    <a:pt x="302" y="43"/>
                    <a:pt x="302" y="43"/>
                  </a:cubicBezTo>
                  <a:moveTo>
                    <a:pt x="330" y="265"/>
                  </a:moveTo>
                  <a:cubicBezTo>
                    <a:pt x="316" y="244"/>
                    <a:pt x="302" y="265"/>
                    <a:pt x="302" y="265"/>
                  </a:cubicBezTo>
                </a:path>
              </a:pathLst>
            </a:custGeom>
            <a:noFill/>
            <a:ln w="15875" cap="flat">
              <a:solidFill>
                <a:schemeClr val="tx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119994" tIns="59997" rIns="119994" bIns="59997" numCol="1" anchor="t" anchorCtr="0" compatLnSpc="1">
              <a:prstTxWarp prst="textNoShape">
                <a:avLst/>
              </a:prstTxWarp>
            </a:bodyPr>
            <a:lstStyle/>
            <a:p>
              <a:pPr defTabSz="1199967">
                <a:defRPr/>
              </a:pPr>
              <a:endParaRPr lang="en-US" sz="2362">
                <a:solidFill>
                  <a:srgbClr val="000000"/>
                </a:solidFill>
                <a:latin typeface="Segoe UI"/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F51746B6-4659-A3A6-B33D-E222AB174C18}"/>
              </a:ext>
            </a:extLst>
          </p:cNvPr>
          <p:cNvSpPr txBox="1"/>
          <p:nvPr/>
        </p:nvSpPr>
        <p:spPr>
          <a:xfrm>
            <a:off x="3429086" y="5531060"/>
            <a:ext cx="856205" cy="807913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pPr algn="ctr" defTabSz="1199967">
              <a:defRPr/>
            </a:pPr>
            <a:r>
              <a:rPr lang="en-US" sz="2625">
                <a:gradFill>
                  <a:gsLst>
                    <a:gs pos="0">
                      <a:srgbClr val="8EC8E8"/>
                    </a:gs>
                    <a:gs pos="100000">
                      <a:srgbClr val="CD9AD0"/>
                    </a:gs>
                  </a:gsLst>
                  <a:lin ang="2700000" scaled="1"/>
                </a:gradFill>
                <a:latin typeface="Segoe UI Semibold"/>
              </a:rPr>
              <a:t>Start Here!</a:t>
            </a:r>
          </a:p>
        </p:txBody>
      </p:sp>
      <p:sp>
        <p:nvSpPr>
          <p:cNvPr id="56" name="Star: 5 Points 55">
            <a:extLst>
              <a:ext uri="{FF2B5EF4-FFF2-40B4-BE49-F238E27FC236}">
                <a16:creationId xmlns:a16="http://schemas.microsoft.com/office/drawing/2014/main" id="{41E30A6E-7E47-384A-2875-697E34832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878213" y="7376784"/>
            <a:ext cx="302641" cy="300189"/>
          </a:xfrm>
          <a:prstGeom prst="star5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39988" tIns="191990" rIns="239988" bIns="1919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23683" fontAlgn="base">
              <a:spcBef>
                <a:spcPct val="0"/>
              </a:spcBef>
              <a:spcAft>
                <a:spcPct val="0"/>
              </a:spcAft>
            </a:pPr>
            <a:endParaRPr lang="en-AU" sz="2625" err="1">
              <a:solidFill>
                <a:srgbClr val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57" name="Star: 5 Points 56">
            <a:extLst>
              <a:ext uri="{FF2B5EF4-FFF2-40B4-BE49-F238E27FC236}">
                <a16:creationId xmlns:a16="http://schemas.microsoft.com/office/drawing/2014/main" id="{50CFB0E1-A7D4-5A61-F8D2-941203B8CC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0461032" y="2923925"/>
            <a:ext cx="302641" cy="300189"/>
          </a:xfrm>
          <a:prstGeom prst="star5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39988" tIns="191990" rIns="239988" bIns="1919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23683" fontAlgn="base">
              <a:spcBef>
                <a:spcPct val="0"/>
              </a:spcBef>
              <a:spcAft>
                <a:spcPct val="0"/>
              </a:spcAft>
            </a:pPr>
            <a:endParaRPr lang="en-AU" sz="2625" err="1">
              <a:solidFill>
                <a:srgbClr val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1" name="Star: 5 Points 60">
            <a:extLst>
              <a:ext uri="{FF2B5EF4-FFF2-40B4-BE49-F238E27FC236}">
                <a16:creationId xmlns:a16="http://schemas.microsoft.com/office/drawing/2014/main" id="{EB3BCA8A-079B-3CEE-64B9-B01413F0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888424" y="1846398"/>
            <a:ext cx="302641" cy="300189"/>
          </a:xfrm>
          <a:prstGeom prst="star5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39988" tIns="191990" rIns="239988" bIns="1919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23683" fontAlgn="base">
              <a:spcBef>
                <a:spcPct val="0"/>
              </a:spcBef>
              <a:spcAft>
                <a:spcPct val="0"/>
              </a:spcAft>
            </a:pPr>
            <a:endParaRPr lang="en-AU" sz="2625" err="1">
              <a:solidFill>
                <a:srgbClr val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2" name="Star: 5 Points 61">
            <a:extLst>
              <a:ext uri="{FF2B5EF4-FFF2-40B4-BE49-F238E27FC236}">
                <a16:creationId xmlns:a16="http://schemas.microsoft.com/office/drawing/2014/main" id="{0CBA0B88-6156-F9C5-46DF-3B5B589BA7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4109794" y="6553313"/>
            <a:ext cx="302641" cy="300189"/>
          </a:xfrm>
          <a:prstGeom prst="star5">
            <a:avLst/>
          </a:prstGeom>
          <a:solidFill>
            <a:srgbClr val="FFC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39988" tIns="191990" rIns="239988" bIns="1919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223683" fontAlgn="base">
              <a:spcBef>
                <a:spcPct val="0"/>
              </a:spcBef>
              <a:spcAft>
                <a:spcPct val="0"/>
              </a:spcAft>
            </a:pPr>
            <a:endParaRPr lang="en-AU" sz="2625" err="1">
              <a:solidFill>
                <a:srgbClr val="000000"/>
              </a:solidFill>
              <a:latin typeface="Segoe UI"/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244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4.81481E-6 L -4.16667E-6 0.01806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0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utoShape 8" descr="Awesome">
            <a:hlinkClick r:id="rId4"/>
            <a:extLst>
              <a:ext uri="{FF2B5EF4-FFF2-40B4-BE49-F238E27FC236}">
                <a16:creationId xmlns:a16="http://schemas.microsoft.com/office/drawing/2014/main" id="{0C746E1D-D014-7E09-4515-35C65146A4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76875" y="776605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Z" sz="3200"/>
          </a:p>
        </p:txBody>
      </p:sp>
      <p:pic>
        <p:nvPicPr>
          <p:cNvPr id="6" name="Picture 5">
            <a:hlinkClick r:id="rId5"/>
            <a:extLst>
              <a:ext uri="{FF2B5EF4-FFF2-40B4-BE49-F238E27FC236}">
                <a16:creationId xmlns:a16="http://schemas.microsoft.com/office/drawing/2014/main" id="{788D4BCC-49E7-A906-BC4B-25D95A2CE0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24292" y="171450"/>
            <a:ext cx="11648107" cy="8999538"/>
          </a:xfrm>
          <a:prstGeom prst="rect">
            <a:avLst/>
          </a:prstGeom>
        </p:spPr>
      </p:pic>
      <p:pic>
        <p:nvPicPr>
          <p:cNvPr id="3" name="Picture 2">
            <a:hlinkClick r:id="rId5"/>
            <a:extLst>
              <a:ext uri="{FF2B5EF4-FFF2-40B4-BE49-F238E27FC236}">
                <a16:creationId xmlns:a16="http://schemas.microsoft.com/office/drawing/2014/main" id="{030B8B2D-E0F9-B2DF-ED94-CB8574A3AA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62262" y="2937885"/>
            <a:ext cx="10200000" cy="34666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17FFED-BE93-562A-3010-ECA788BA0545}"/>
              </a:ext>
            </a:extLst>
          </p:cNvPr>
          <p:cNvSpPr txBox="1"/>
          <p:nvPr/>
        </p:nvSpPr>
        <p:spPr>
          <a:xfrm>
            <a:off x="11834813" y="8070851"/>
            <a:ext cx="108680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NZ" dirty="0"/>
              <a:t>https://education.github.com/benefits?type=student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2572577"/>
      </p:ext>
    </p:extLst>
  </p:cSld>
  <p:clrMapOvr>
    <a:masterClrMapping/>
  </p:clrMapOvr>
  <p:transition spd="slow" advClick="0">
    <p:randomBar dir="vert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Awesome Azure Architecture">
            <a:extLst>
              <a:ext uri="{FF2B5EF4-FFF2-40B4-BE49-F238E27FC236}">
                <a16:creationId xmlns:a16="http://schemas.microsoft.com/office/drawing/2014/main" id="{1434553D-78D6-094B-2B56-D0C702ECE0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571081" y="-463549"/>
            <a:ext cx="14876462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7">
            <a:extLst>
              <a:ext uri="{FF2B5EF4-FFF2-40B4-BE49-F238E27FC236}">
                <a16:creationId xmlns:a16="http://schemas.microsoft.com/office/drawing/2014/main" id="{1F9185D1-FD6E-BAEE-8279-3457C9BB4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6839731"/>
            <a:ext cx="21599525" cy="2159807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49178" rIns="0" bIns="99981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4400" b="1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-apple-system"/>
              </a:rPr>
              <a:t>Awesome Azure Architecture   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-apple-system"/>
              </a:rPr>
              <a:t>      </a:t>
            </a:r>
            <a:endParaRPr kumimoji="0" lang="en-US" altLang="en-US" sz="4400" b="1" i="0" u="none" strike="noStrike" cap="none" normalizeH="0" baseline="0" dirty="0">
              <a:ln>
                <a:noFill/>
              </a:ln>
              <a:solidFill>
                <a:srgbClr val="1F2328"/>
              </a:solidFill>
              <a:effectLst/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-apple-system"/>
              </a:rPr>
              <a:t>A curated list of AWESOME blogs, videos, tutorials, code, tools &amp; scripts related to the design and implementation of solutions in Microsoft Azure.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-apple-system"/>
              </a:rPr>
              <a:t>This list contains anything that can help with your </a:t>
            </a:r>
            <a:r>
              <a:rPr kumimoji="0" lang="en-US" altLang="en-US" sz="2000" b="1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-apple-system"/>
              </a:rPr>
              <a:t>Microsoft Azure architecture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-apple-system"/>
              </a:rPr>
              <a:t> and quickly get you up and running when designing, planning, and implementing services that empower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2328"/>
                </a:solidFill>
                <a:effectLst/>
                <a:latin typeface="-apple-system"/>
              </a:rPr>
              <a:t>organisations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-apple-system"/>
              </a:rPr>
              <a:t> around the planet to achieve more.</a:t>
            </a:r>
            <a:endParaRPr kumimoji="0" lang="en-US" altLang="en-US" sz="105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-apple-system"/>
              </a:rPr>
              <a:t>This list can be found at 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-apple-system"/>
                <a:hlinkClick r:id="rId5"/>
              </a:rPr>
              <a:t>aka.ms/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1F2328"/>
                </a:solidFill>
                <a:effectLst/>
                <a:latin typeface="-apple-system"/>
                <a:hlinkClick r:id="rId5"/>
              </a:rPr>
              <a:t>AwesomeAzureArchitecture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F2328"/>
                </a:solidFill>
                <a:effectLst/>
                <a:latin typeface="-apple-system"/>
              </a:rPr>
              <a:t>.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AutoShape 8" descr="Awesome">
            <a:hlinkClick r:id="rId6"/>
            <a:extLst>
              <a:ext uri="{FF2B5EF4-FFF2-40B4-BE49-F238E27FC236}">
                <a16:creationId xmlns:a16="http://schemas.microsoft.com/office/drawing/2014/main" id="{0C746E1D-D014-7E09-4515-35C65146A46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76875" y="7766051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Z" sz="32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9899488"/>
      </p:ext>
    </p:extLst>
  </p:cSld>
  <p:clrMapOvr>
    <a:masterClrMapping/>
  </p:clrMapOvr>
  <p:transition spd="slow" advClick="0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F175AB3-6697-4366-BB41-9FA8635F9A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5361" b="5942"/>
          <a:stretch/>
        </p:blipFill>
        <p:spPr>
          <a:xfrm>
            <a:off x="12472275" y="1"/>
            <a:ext cx="7617139" cy="9121647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773A71B-9566-4BD0-DFAB-148CE73E89CF}"/>
              </a:ext>
            </a:extLst>
          </p:cNvPr>
          <p:cNvGrpSpPr/>
          <p:nvPr/>
        </p:nvGrpSpPr>
        <p:grpSpPr>
          <a:xfrm>
            <a:off x="-41128" y="-85550"/>
            <a:ext cx="1110785" cy="8539943"/>
            <a:chOff x="-2169520" y="-7126"/>
            <a:chExt cx="846462" cy="6507771"/>
          </a:xfrm>
        </p:grpSpPr>
        <p:sp>
          <p:nvSpPr>
            <p:cNvPr id="4" name="Round Single Corner of Rectangle 55">
              <a:extLst>
                <a:ext uri="{FF2B5EF4-FFF2-40B4-BE49-F238E27FC236}">
                  <a16:creationId xmlns:a16="http://schemas.microsoft.com/office/drawing/2014/main" id="{668FA634-C88B-48C7-1B8A-9483DEE2AFD1}"/>
                </a:ext>
              </a:extLst>
            </p:cNvPr>
            <p:cNvSpPr/>
            <p:nvPr/>
          </p:nvSpPr>
          <p:spPr>
            <a:xfrm rot="5400000">
              <a:off x="-4983666" y="2807020"/>
              <a:ext cx="6474753" cy="846462"/>
            </a:xfrm>
            <a:prstGeom prst="round1Rect">
              <a:avLst>
                <a:gd name="adj" fmla="val 50000"/>
              </a:avLst>
            </a:prstGeom>
            <a:solidFill>
              <a:schemeClr val="accent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9937">
                <a:defRPr/>
              </a:pPr>
              <a:endParaRPr lang="en-US" sz="2362">
                <a:solidFill>
                  <a:srgbClr val="FFFFFF"/>
                </a:solidFill>
                <a:latin typeface="Montserrat" pitchFamily="2" charset="7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E5DFA5C-2A8E-7308-84F3-ADAEB20B6D13}"/>
                </a:ext>
              </a:extLst>
            </p:cNvPr>
            <p:cNvSpPr txBox="1"/>
            <p:nvPr/>
          </p:nvSpPr>
          <p:spPr>
            <a:xfrm rot="5400000">
              <a:off x="-4869482" y="3133993"/>
              <a:ext cx="6355110" cy="378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199937">
                <a:defRPr/>
              </a:pPr>
              <a:r>
                <a:rPr lang="en-US" sz="2625" b="1" spc="394" dirty="0">
                  <a:solidFill>
                    <a:srgbClr val="FFFFFF"/>
                  </a:solidFill>
                  <a:latin typeface="Montserrat" pitchFamily="2" charset="77"/>
                </a:rPr>
                <a:t>Agenda</a:t>
              </a:r>
              <a:endParaRPr lang="en-US" sz="2100" dirty="0">
                <a:solidFill>
                  <a:srgbClr val="76C3FF"/>
                </a:solidFill>
                <a:latin typeface="Montserrat" pitchFamily="2" charset="77"/>
              </a:endParaRP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D484059C-4A9C-660A-EC53-40368F424832}"/>
              </a:ext>
            </a:extLst>
          </p:cNvPr>
          <p:cNvSpPr/>
          <p:nvPr/>
        </p:nvSpPr>
        <p:spPr>
          <a:xfrm>
            <a:off x="811893" y="422211"/>
            <a:ext cx="20450175" cy="82772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800" dirty="0"/>
              <a:t>Today, we are going to look into tools that we use every day, and touch on Azure Open AI and GitHub Copilot!</a:t>
            </a:r>
            <a:endParaRPr lang="en-NZ" sz="4800" dirty="0"/>
          </a:p>
        </p:txBody>
      </p:sp>
    </p:spTree>
    <p:extLst>
      <p:ext uri="{BB962C8B-B14F-4D97-AF65-F5344CB8AC3E}">
        <p14:creationId xmlns:p14="http://schemas.microsoft.com/office/powerpoint/2010/main" val="1607202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434;p21">
            <a:extLst>
              <a:ext uri="{FF2B5EF4-FFF2-40B4-BE49-F238E27FC236}">
                <a16:creationId xmlns:a16="http://schemas.microsoft.com/office/drawing/2014/main" id="{39C2C906-BBAE-1DA4-1A7E-023BC12876A0}"/>
              </a:ext>
            </a:extLst>
          </p:cNvPr>
          <p:cNvGrpSpPr>
            <a:grpSpLocks/>
          </p:cNvGrpSpPr>
          <p:nvPr/>
        </p:nvGrpSpPr>
        <p:grpSpPr bwMode="auto">
          <a:xfrm>
            <a:off x="621030" y="-871920"/>
            <a:ext cx="16283940" cy="10743377"/>
            <a:chOff x="4800600" y="3789363"/>
            <a:chExt cx="2495550" cy="2280627"/>
          </a:xfrm>
        </p:grpSpPr>
        <p:sp>
          <p:nvSpPr>
            <p:cNvPr id="10" name="Google Shape;435;p21">
              <a:extLst>
                <a:ext uri="{FF2B5EF4-FFF2-40B4-BE49-F238E27FC236}">
                  <a16:creationId xmlns:a16="http://schemas.microsoft.com/office/drawing/2014/main" id="{9D161315-2BD8-F225-F6C6-A6AA9425D8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9925" y="3789363"/>
              <a:ext cx="276225" cy="1490663"/>
            </a:xfrm>
            <a:custGeom>
              <a:avLst/>
              <a:gdLst>
                <a:gd name="T0" fmla="*/ 2147483646 w 174"/>
                <a:gd name="T1" fmla="*/ 2147483646 h 939"/>
                <a:gd name="T2" fmla="*/ 2147483646 w 174"/>
                <a:gd name="T3" fmla="*/ 2147483646 h 939"/>
                <a:gd name="T4" fmla="*/ 0 w 174"/>
                <a:gd name="T5" fmla="*/ 0 h 939"/>
                <a:gd name="T6" fmla="*/ 2147483646 w 174"/>
                <a:gd name="T7" fmla="*/ 2147483646 h 9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4" h="939" extrusionOk="0">
                  <a:moveTo>
                    <a:pt x="174" y="116"/>
                  </a:moveTo>
                  <a:lnTo>
                    <a:pt x="146" y="939"/>
                  </a:lnTo>
                  <a:lnTo>
                    <a:pt x="0" y="0"/>
                  </a:lnTo>
                  <a:lnTo>
                    <a:pt x="174" y="116"/>
                  </a:lnTo>
                  <a:close/>
                </a:path>
              </a:pathLst>
            </a:custGeom>
            <a:solidFill>
              <a:srgbClr val="2B93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19974" tIns="59971" rIns="119974" bIns="59971"/>
            <a:lstStyle/>
            <a:p>
              <a:endParaRPr lang="en-US" sz="2362"/>
            </a:p>
          </p:txBody>
        </p:sp>
        <p:sp>
          <p:nvSpPr>
            <p:cNvPr id="11" name="Google Shape;436;p21">
              <a:extLst>
                <a:ext uri="{FF2B5EF4-FFF2-40B4-BE49-F238E27FC236}">
                  <a16:creationId xmlns:a16="http://schemas.microsoft.com/office/drawing/2014/main" id="{DA69988E-C96E-4B9F-CD42-6F9A6AAE2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0600" y="3789363"/>
              <a:ext cx="2451100" cy="1719263"/>
            </a:xfrm>
            <a:custGeom>
              <a:avLst/>
              <a:gdLst>
                <a:gd name="T0" fmla="*/ 2147483646 w 1544"/>
                <a:gd name="T1" fmla="*/ 2147483646 h 1083"/>
                <a:gd name="T2" fmla="*/ 2147483646 w 1544"/>
                <a:gd name="T3" fmla="*/ 0 h 1083"/>
                <a:gd name="T4" fmla="*/ 2147483646 w 1544"/>
                <a:gd name="T5" fmla="*/ 2147483646 h 1083"/>
                <a:gd name="T6" fmla="*/ 0 w 1544"/>
                <a:gd name="T7" fmla="*/ 2147483646 h 1083"/>
                <a:gd name="T8" fmla="*/ 2147483646 w 1544"/>
                <a:gd name="T9" fmla="*/ 2147483646 h 10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44" h="1083" extrusionOk="0">
                  <a:moveTo>
                    <a:pt x="241" y="352"/>
                  </a:moveTo>
                  <a:lnTo>
                    <a:pt x="1398" y="0"/>
                  </a:lnTo>
                  <a:lnTo>
                    <a:pt x="1544" y="939"/>
                  </a:lnTo>
                  <a:lnTo>
                    <a:pt x="0" y="1083"/>
                  </a:lnTo>
                  <a:lnTo>
                    <a:pt x="241" y="352"/>
                  </a:lnTo>
                  <a:close/>
                </a:path>
              </a:pathLst>
            </a:custGeom>
            <a:solidFill>
              <a:srgbClr val="34B2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19974" tIns="59971" rIns="119974" bIns="59971"/>
            <a:lstStyle/>
            <a:p>
              <a:endParaRPr lang="en-US" sz="2362"/>
            </a:p>
          </p:txBody>
        </p:sp>
        <p:sp>
          <p:nvSpPr>
            <p:cNvPr id="12" name="Google Shape;437;p21">
              <a:extLst>
                <a:ext uri="{FF2B5EF4-FFF2-40B4-BE49-F238E27FC236}">
                  <a16:creationId xmlns:a16="http://schemas.microsoft.com/office/drawing/2014/main" id="{48862E96-1698-AF3C-E7F5-6D17D91830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0600" y="5280026"/>
              <a:ext cx="2451100" cy="228600"/>
            </a:xfrm>
            <a:custGeom>
              <a:avLst/>
              <a:gdLst>
                <a:gd name="T0" fmla="*/ 2147483646 w 1544"/>
                <a:gd name="T1" fmla="*/ 2147483646 h 144"/>
                <a:gd name="T2" fmla="*/ 2147483646 w 1544"/>
                <a:gd name="T3" fmla="*/ 0 h 144"/>
                <a:gd name="T4" fmla="*/ 0 w 1544"/>
                <a:gd name="T5" fmla="*/ 2147483646 h 144"/>
                <a:gd name="T6" fmla="*/ 2147483646 w 1544"/>
                <a:gd name="T7" fmla="*/ 2147483646 h 1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4" h="144" extrusionOk="0">
                  <a:moveTo>
                    <a:pt x="1383" y="131"/>
                  </a:moveTo>
                  <a:lnTo>
                    <a:pt x="1544" y="0"/>
                  </a:lnTo>
                  <a:lnTo>
                    <a:pt x="0" y="144"/>
                  </a:lnTo>
                  <a:lnTo>
                    <a:pt x="1383" y="131"/>
                  </a:lnTo>
                  <a:close/>
                </a:path>
              </a:pathLst>
            </a:custGeom>
            <a:solidFill>
              <a:srgbClr val="2B93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19974" tIns="59971" rIns="119974" bIns="59971"/>
            <a:lstStyle/>
            <a:p>
              <a:endParaRPr lang="en-US" sz="2362"/>
            </a:p>
          </p:txBody>
        </p:sp>
        <p:sp>
          <p:nvSpPr>
            <p:cNvPr id="13" name="Google Shape;438;p21">
              <a:extLst>
                <a:ext uri="{FF2B5EF4-FFF2-40B4-BE49-F238E27FC236}">
                  <a16:creationId xmlns:a16="http://schemas.microsoft.com/office/drawing/2014/main" id="{D8371D2E-962B-888C-53CB-B6C679F09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0600" y="5475288"/>
              <a:ext cx="922993" cy="594702"/>
            </a:xfrm>
            <a:custGeom>
              <a:avLst/>
              <a:gdLst>
                <a:gd name="T0" fmla="*/ 0 w 432"/>
                <a:gd name="T1" fmla="*/ 2147483646 h 417"/>
                <a:gd name="T2" fmla="*/ 2147483646 w 432"/>
                <a:gd name="T3" fmla="*/ 2147483646 h 417"/>
                <a:gd name="T4" fmla="*/ 2147483646 w 432"/>
                <a:gd name="T5" fmla="*/ 0 h 417"/>
                <a:gd name="T6" fmla="*/ 0 w 432"/>
                <a:gd name="T7" fmla="*/ 2147483646 h 41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32" h="417" extrusionOk="0">
                  <a:moveTo>
                    <a:pt x="0" y="21"/>
                  </a:moveTo>
                  <a:lnTo>
                    <a:pt x="432" y="417"/>
                  </a:lnTo>
                  <a:lnTo>
                    <a:pt x="226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2F9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19974" tIns="59971" rIns="119974" bIns="59971"/>
            <a:lstStyle/>
            <a:p>
              <a:endParaRPr lang="en-US" sz="2362"/>
            </a:p>
          </p:txBody>
        </p:sp>
        <p:sp>
          <p:nvSpPr>
            <p:cNvPr id="14" name="Google Shape;439;p21">
              <a:extLst>
                <a:ext uri="{FF2B5EF4-FFF2-40B4-BE49-F238E27FC236}">
                  <a16:creationId xmlns:a16="http://schemas.microsoft.com/office/drawing/2014/main" id="{8E241ACF-CA0F-0C0F-4DB0-3AAE65D5F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9375" y="5475288"/>
              <a:ext cx="564218" cy="594702"/>
            </a:xfrm>
            <a:custGeom>
              <a:avLst/>
              <a:gdLst>
                <a:gd name="T0" fmla="*/ 2147483646 w 206"/>
                <a:gd name="T1" fmla="*/ 2147483646 h 417"/>
                <a:gd name="T2" fmla="*/ 2147483646 w 206"/>
                <a:gd name="T3" fmla="*/ 2147483646 h 417"/>
                <a:gd name="T4" fmla="*/ 0 w 206"/>
                <a:gd name="T5" fmla="*/ 0 h 417"/>
                <a:gd name="T6" fmla="*/ 2147483646 w 206"/>
                <a:gd name="T7" fmla="*/ 2147483646 h 41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6" h="417" extrusionOk="0">
                  <a:moveTo>
                    <a:pt x="123" y="18"/>
                  </a:moveTo>
                  <a:lnTo>
                    <a:pt x="206" y="417"/>
                  </a:lnTo>
                  <a:lnTo>
                    <a:pt x="0" y="0"/>
                  </a:lnTo>
                  <a:lnTo>
                    <a:pt x="123" y="18"/>
                  </a:lnTo>
                  <a:close/>
                </a:path>
              </a:pathLst>
            </a:custGeom>
            <a:solidFill>
              <a:srgbClr val="2787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19974" tIns="59971" rIns="119974" bIns="59971"/>
            <a:lstStyle/>
            <a:p>
              <a:endParaRPr lang="en-US" sz="2362"/>
            </a:p>
          </p:txBody>
        </p:sp>
      </p:grpSp>
      <p:graphicFrame>
        <p:nvGraphicFramePr>
          <p:cNvPr id="1028" name="TextBox 14">
            <a:extLst>
              <a:ext uri="{FF2B5EF4-FFF2-40B4-BE49-F238E27FC236}">
                <a16:creationId xmlns:a16="http://schemas.microsoft.com/office/drawing/2014/main" id="{3FCEFCD5-5E5D-3C88-FEF9-BDD7399FCC01}"/>
              </a:ext>
            </a:extLst>
          </p:cNvPr>
          <p:cNvGraphicFramePr/>
          <p:nvPr/>
        </p:nvGraphicFramePr>
        <p:xfrm>
          <a:off x="4984600" y="977764"/>
          <a:ext cx="10281777" cy="56323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45797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434;p21">
            <a:extLst>
              <a:ext uri="{FF2B5EF4-FFF2-40B4-BE49-F238E27FC236}">
                <a16:creationId xmlns:a16="http://schemas.microsoft.com/office/drawing/2014/main" id="{39C2C906-BBAE-1DA4-1A7E-023BC12876A0}"/>
              </a:ext>
            </a:extLst>
          </p:cNvPr>
          <p:cNvGrpSpPr>
            <a:grpSpLocks/>
          </p:cNvGrpSpPr>
          <p:nvPr/>
        </p:nvGrpSpPr>
        <p:grpSpPr bwMode="auto">
          <a:xfrm>
            <a:off x="-2965353" y="-1439999"/>
            <a:ext cx="23022776" cy="13683846"/>
            <a:chOff x="4800600" y="3789363"/>
            <a:chExt cx="2495550" cy="2280627"/>
          </a:xfrm>
        </p:grpSpPr>
        <p:sp>
          <p:nvSpPr>
            <p:cNvPr id="10" name="Google Shape;435;p21">
              <a:extLst>
                <a:ext uri="{FF2B5EF4-FFF2-40B4-BE49-F238E27FC236}">
                  <a16:creationId xmlns:a16="http://schemas.microsoft.com/office/drawing/2014/main" id="{9D161315-2BD8-F225-F6C6-A6AA9425D8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9925" y="3789363"/>
              <a:ext cx="276225" cy="1490663"/>
            </a:xfrm>
            <a:custGeom>
              <a:avLst/>
              <a:gdLst>
                <a:gd name="T0" fmla="*/ 2147483646 w 174"/>
                <a:gd name="T1" fmla="*/ 2147483646 h 939"/>
                <a:gd name="T2" fmla="*/ 2147483646 w 174"/>
                <a:gd name="T3" fmla="*/ 2147483646 h 939"/>
                <a:gd name="T4" fmla="*/ 0 w 174"/>
                <a:gd name="T5" fmla="*/ 0 h 939"/>
                <a:gd name="T6" fmla="*/ 2147483646 w 174"/>
                <a:gd name="T7" fmla="*/ 2147483646 h 9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4" h="939" extrusionOk="0">
                  <a:moveTo>
                    <a:pt x="174" y="116"/>
                  </a:moveTo>
                  <a:lnTo>
                    <a:pt x="146" y="939"/>
                  </a:lnTo>
                  <a:lnTo>
                    <a:pt x="0" y="0"/>
                  </a:lnTo>
                  <a:lnTo>
                    <a:pt x="174" y="116"/>
                  </a:lnTo>
                  <a:close/>
                </a:path>
              </a:pathLst>
            </a:custGeom>
            <a:solidFill>
              <a:srgbClr val="2B93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19974" tIns="59971" rIns="119974" bIns="59971"/>
            <a:lstStyle/>
            <a:p>
              <a:endParaRPr lang="en-US" sz="2362"/>
            </a:p>
          </p:txBody>
        </p:sp>
        <p:sp>
          <p:nvSpPr>
            <p:cNvPr id="11" name="Google Shape;436;p21">
              <a:extLst>
                <a:ext uri="{FF2B5EF4-FFF2-40B4-BE49-F238E27FC236}">
                  <a16:creationId xmlns:a16="http://schemas.microsoft.com/office/drawing/2014/main" id="{DA69988E-C96E-4B9F-CD42-6F9A6AAE2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0600" y="3789363"/>
              <a:ext cx="2451100" cy="1719263"/>
            </a:xfrm>
            <a:custGeom>
              <a:avLst/>
              <a:gdLst>
                <a:gd name="T0" fmla="*/ 2147483646 w 1544"/>
                <a:gd name="T1" fmla="*/ 2147483646 h 1083"/>
                <a:gd name="T2" fmla="*/ 2147483646 w 1544"/>
                <a:gd name="T3" fmla="*/ 0 h 1083"/>
                <a:gd name="T4" fmla="*/ 2147483646 w 1544"/>
                <a:gd name="T5" fmla="*/ 2147483646 h 1083"/>
                <a:gd name="T6" fmla="*/ 0 w 1544"/>
                <a:gd name="T7" fmla="*/ 2147483646 h 1083"/>
                <a:gd name="T8" fmla="*/ 2147483646 w 1544"/>
                <a:gd name="T9" fmla="*/ 2147483646 h 10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44" h="1083" extrusionOk="0">
                  <a:moveTo>
                    <a:pt x="241" y="352"/>
                  </a:moveTo>
                  <a:lnTo>
                    <a:pt x="1398" y="0"/>
                  </a:lnTo>
                  <a:lnTo>
                    <a:pt x="1544" y="939"/>
                  </a:lnTo>
                  <a:lnTo>
                    <a:pt x="0" y="1083"/>
                  </a:lnTo>
                  <a:lnTo>
                    <a:pt x="241" y="352"/>
                  </a:lnTo>
                  <a:close/>
                </a:path>
              </a:pathLst>
            </a:custGeom>
            <a:solidFill>
              <a:srgbClr val="34B2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19974" tIns="59971" rIns="119974" bIns="59971"/>
            <a:lstStyle/>
            <a:p>
              <a:endParaRPr lang="en-US" sz="2362"/>
            </a:p>
          </p:txBody>
        </p:sp>
        <p:sp>
          <p:nvSpPr>
            <p:cNvPr id="12" name="Google Shape;437;p21">
              <a:extLst>
                <a:ext uri="{FF2B5EF4-FFF2-40B4-BE49-F238E27FC236}">
                  <a16:creationId xmlns:a16="http://schemas.microsoft.com/office/drawing/2014/main" id="{48862E96-1698-AF3C-E7F5-6D17D91830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0600" y="5280026"/>
              <a:ext cx="2451100" cy="228600"/>
            </a:xfrm>
            <a:custGeom>
              <a:avLst/>
              <a:gdLst>
                <a:gd name="T0" fmla="*/ 2147483646 w 1544"/>
                <a:gd name="T1" fmla="*/ 2147483646 h 144"/>
                <a:gd name="T2" fmla="*/ 2147483646 w 1544"/>
                <a:gd name="T3" fmla="*/ 0 h 144"/>
                <a:gd name="T4" fmla="*/ 0 w 1544"/>
                <a:gd name="T5" fmla="*/ 2147483646 h 144"/>
                <a:gd name="T6" fmla="*/ 2147483646 w 1544"/>
                <a:gd name="T7" fmla="*/ 2147483646 h 1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4" h="144" extrusionOk="0">
                  <a:moveTo>
                    <a:pt x="1383" y="131"/>
                  </a:moveTo>
                  <a:lnTo>
                    <a:pt x="1544" y="0"/>
                  </a:lnTo>
                  <a:lnTo>
                    <a:pt x="0" y="144"/>
                  </a:lnTo>
                  <a:lnTo>
                    <a:pt x="1383" y="131"/>
                  </a:lnTo>
                  <a:close/>
                </a:path>
              </a:pathLst>
            </a:custGeom>
            <a:solidFill>
              <a:srgbClr val="2B93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19974" tIns="59971" rIns="119974" bIns="59971"/>
            <a:lstStyle/>
            <a:p>
              <a:endParaRPr lang="en-US" sz="2362"/>
            </a:p>
          </p:txBody>
        </p:sp>
        <p:sp>
          <p:nvSpPr>
            <p:cNvPr id="13" name="Google Shape;438;p21">
              <a:extLst>
                <a:ext uri="{FF2B5EF4-FFF2-40B4-BE49-F238E27FC236}">
                  <a16:creationId xmlns:a16="http://schemas.microsoft.com/office/drawing/2014/main" id="{D8371D2E-962B-888C-53CB-B6C679F09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0600" y="5475288"/>
              <a:ext cx="922993" cy="594702"/>
            </a:xfrm>
            <a:custGeom>
              <a:avLst/>
              <a:gdLst>
                <a:gd name="T0" fmla="*/ 0 w 432"/>
                <a:gd name="T1" fmla="*/ 2147483646 h 417"/>
                <a:gd name="T2" fmla="*/ 2147483646 w 432"/>
                <a:gd name="T3" fmla="*/ 2147483646 h 417"/>
                <a:gd name="T4" fmla="*/ 2147483646 w 432"/>
                <a:gd name="T5" fmla="*/ 0 h 417"/>
                <a:gd name="T6" fmla="*/ 0 w 432"/>
                <a:gd name="T7" fmla="*/ 2147483646 h 41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32" h="417" extrusionOk="0">
                  <a:moveTo>
                    <a:pt x="0" y="21"/>
                  </a:moveTo>
                  <a:lnTo>
                    <a:pt x="432" y="417"/>
                  </a:lnTo>
                  <a:lnTo>
                    <a:pt x="226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2F9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19974" tIns="59971" rIns="119974" bIns="59971"/>
            <a:lstStyle/>
            <a:p>
              <a:endParaRPr lang="en-US" sz="2362"/>
            </a:p>
          </p:txBody>
        </p:sp>
        <p:sp>
          <p:nvSpPr>
            <p:cNvPr id="14" name="Google Shape;439;p21">
              <a:extLst>
                <a:ext uri="{FF2B5EF4-FFF2-40B4-BE49-F238E27FC236}">
                  <a16:creationId xmlns:a16="http://schemas.microsoft.com/office/drawing/2014/main" id="{8E241ACF-CA0F-0C0F-4DB0-3AAE65D5F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9375" y="5475288"/>
              <a:ext cx="564218" cy="594702"/>
            </a:xfrm>
            <a:custGeom>
              <a:avLst/>
              <a:gdLst>
                <a:gd name="T0" fmla="*/ 2147483646 w 206"/>
                <a:gd name="T1" fmla="*/ 2147483646 h 417"/>
                <a:gd name="T2" fmla="*/ 2147483646 w 206"/>
                <a:gd name="T3" fmla="*/ 2147483646 h 417"/>
                <a:gd name="T4" fmla="*/ 0 w 206"/>
                <a:gd name="T5" fmla="*/ 0 h 417"/>
                <a:gd name="T6" fmla="*/ 2147483646 w 206"/>
                <a:gd name="T7" fmla="*/ 2147483646 h 41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6" h="417" extrusionOk="0">
                  <a:moveTo>
                    <a:pt x="123" y="18"/>
                  </a:moveTo>
                  <a:lnTo>
                    <a:pt x="206" y="417"/>
                  </a:lnTo>
                  <a:lnTo>
                    <a:pt x="0" y="0"/>
                  </a:lnTo>
                  <a:lnTo>
                    <a:pt x="123" y="18"/>
                  </a:lnTo>
                  <a:close/>
                </a:path>
              </a:pathLst>
            </a:custGeom>
            <a:solidFill>
              <a:srgbClr val="2787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19974" tIns="59971" rIns="119974" bIns="59971"/>
            <a:lstStyle/>
            <a:p>
              <a:endParaRPr lang="en-US" sz="2362"/>
            </a:p>
          </p:txBody>
        </p:sp>
      </p:grpSp>
      <p:sp>
        <p:nvSpPr>
          <p:cNvPr id="1065" name="Title 93">
            <a:extLst>
              <a:ext uri="{FF2B5EF4-FFF2-40B4-BE49-F238E27FC236}">
                <a16:creationId xmlns:a16="http://schemas.microsoft.com/office/drawing/2014/main" id="{7188FC96-C1BE-96B1-93D8-933F44C3319C}"/>
              </a:ext>
            </a:extLst>
          </p:cNvPr>
          <p:cNvSpPr txBox="1">
            <a:spLocks/>
          </p:cNvSpPr>
          <p:nvPr/>
        </p:nvSpPr>
        <p:spPr>
          <a:xfrm>
            <a:off x="5393788" y="1271307"/>
            <a:ext cx="5061098" cy="49244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>
                <a:solidFill>
                  <a:prstClr val="white"/>
                </a:solidFill>
                <a:latin typeface="Segoe UI Semibold"/>
              </a:rPr>
              <a:t>Microsoft AI timeline</a:t>
            </a:r>
            <a:endParaRPr kumimoji="0" lang="en-US" sz="3200" b="0" i="0" u="none" strike="noStrike" kern="1200" cap="none" spc="-50" normalizeH="0" baseline="0" noProof="0">
              <a:ln w="3175">
                <a:noFill/>
              </a:ln>
              <a:solidFill>
                <a:prstClr val="white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cxnSp>
        <p:nvCxnSpPr>
          <p:cNvPr id="1066" name="Straight Connector 1065">
            <a:extLst>
              <a:ext uri="{FF2B5EF4-FFF2-40B4-BE49-F238E27FC236}">
                <a16:creationId xmlns:a16="http://schemas.microsoft.com/office/drawing/2014/main" id="{AF364281-759C-12F1-89FB-88B8C5BC6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243068" y="1384043"/>
            <a:ext cx="0" cy="406369"/>
          </a:xfrm>
          <a:prstGeom prst="line">
            <a:avLst/>
          </a:prstGeom>
          <a:noFill/>
          <a:ln w="57150" cap="flat" cmpd="sng" algn="ctr">
            <a:solidFill>
              <a:srgbClr val="50E6FF"/>
            </a:solidFill>
            <a:prstDash val="solid"/>
            <a:headEnd type="none" w="lg" len="med"/>
            <a:tailEnd type="none" w="lg" len="med"/>
          </a:ln>
          <a:effectLst/>
        </p:spPr>
      </p:cxnSp>
      <p:cxnSp>
        <p:nvCxnSpPr>
          <p:cNvPr id="1067" name="Straight Connector 1066">
            <a:extLst>
              <a:ext uri="{FF2B5EF4-FFF2-40B4-BE49-F238E27FC236}">
                <a16:creationId xmlns:a16="http://schemas.microsoft.com/office/drawing/2014/main" id="{A309661E-494A-F0F7-9012-A3324DD0CEE0}"/>
              </a:ext>
            </a:extLst>
          </p:cNvPr>
          <p:cNvCxnSpPr/>
          <p:nvPr/>
        </p:nvCxnSpPr>
        <p:spPr>
          <a:xfrm>
            <a:off x="8241329" y="2294094"/>
            <a:ext cx="0" cy="4908331"/>
          </a:xfrm>
          <a:prstGeom prst="line">
            <a:avLst/>
          </a:prstGeom>
          <a:noFill/>
          <a:ln w="38100" cap="flat" cmpd="sng" algn="ctr">
            <a:solidFill>
              <a:srgbClr val="50E6FF"/>
            </a:solidFill>
            <a:prstDash val="solid"/>
            <a:headEnd type="none" w="lg" len="med"/>
            <a:tailEnd type="none" w="lg" len="med"/>
          </a:ln>
          <a:effectLst/>
        </p:spPr>
      </p:cxnSp>
      <p:sp>
        <p:nvSpPr>
          <p:cNvPr id="1068" name="Flowchart: Connector 1067">
            <a:extLst>
              <a:ext uri="{FF2B5EF4-FFF2-40B4-BE49-F238E27FC236}">
                <a16:creationId xmlns:a16="http://schemas.microsoft.com/office/drawing/2014/main" id="{270AEC21-2F87-D845-46A1-B8B9820D003D}"/>
              </a:ext>
            </a:extLst>
          </p:cNvPr>
          <p:cNvSpPr/>
          <p:nvPr/>
        </p:nvSpPr>
        <p:spPr bwMode="auto">
          <a:xfrm>
            <a:off x="8099597" y="2152204"/>
            <a:ext cx="283464" cy="283779"/>
          </a:xfrm>
          <a:prstGeom prst="flowChartConnector">
            <a:avLst/>
          </a:prstGeom>
          <a:solidFill>
            <a:srgbClr val="0078D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69" name="TextBox 9">
            <a:extLst>
              <a:ext uri="{FF2B5EF4-FFF2-40B4-BE49-F238E27FC236}">
                <a16:creationId xmlns:a16="http://schemas.microsoft.com/office/drawing/2014/main" id="{9BACE9EB-F3CC-CE0B-6E8E-DEE99609EBF1}"/>
              </a:ext>
            </a:extLst>
          </p:cNvPr>
          <p:cNvSpPr txBox="1"/>
          <p:nvPr/>
        </p:nvSpPr>
        <p:spPr>
          <a:xfrm>
            <a:off x="9062595" y="2042476"/>
            <a:ext cx="178794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sng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Jun 2022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GitHub Copilot generally available</a:t>
            </a:r>
          </a:p>
        </p:txBody>
      </p:sp>
      <p:pic>
        <p:nvPicPr>
          <p:cNvPr id="1070" name="Picture 1069" descr="A picture containing cartoon&#10;&#10;Description automatically generated">
            <a:extLst>
              <a:ext uri="{FF2B5EF4-FFF2-40B4-BE49-F238E27FC236}">
                <a16:creationId xmlns:a16="http://schemas.microsoft.com/office/drawing/2014/main" id="{BE5FDA6C-777B-B7A2-AA75-FCEB3B6611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857512" y="2152204"/>
            <a:ext cx="787151" cy="492443"/>
          </a:xfrm>
          <a:prstGeom prst="rect">
            <a:avLst/>
          </a:prstGeom>
        </p:spPr>
      </p:pic>
      <p:sp>
        <p:nvSpPr>
          <p:cNvPr id="1071" name="TextBox 13">
            <a:extLst>
              <a:ext uri="{FF2B5EF4-FFF2-40B4-BE49-F238E27FC236}">
                <a16:creationId xmlns:a16="http://schemas.microsoft.com/office/drawing/2014/main" id="{F947D739-B5EF-F17D-2ECB-D1AB4BBD03B7}"/>
              </a:ext>
            </a:extLst>
          </p:cNvPr>
          <p:cNvSpPr txBox="1"/>
          <p:nvPr/>
        </p:nvSpPr>
        <p:spPr>
          <a:xfrm>
            <a:off x="5563444" y="2890867"/>
            <a:ext cx="178794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sng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Oct 2022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Designer product launch</a:t>
            </a:r>
          </a:p>
        </p:txBody>
      </p:sp>
      <p:pic>
        <p:nvPicPr>
          <p:cNvPr id="1072" name="Picture 1071" descr="Microsoft Designer - Stunning designs in a flash">
            <a:extLst>
              <a:ext uri="{FF2B5EF4-FFF2-40B4-BE49-F238E27FC236}">
                <a16:creationId xmlns:a16="http://schemas.microsoft.com/office/drawing/2014/main" id="{02B5E06E-4B0D-6E10-8442-48F1B7FD75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16540" y="2998114"/>
            <a:ext cx="653055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3" name="Flowchart: Connector 1072">
            <a:extLst>
              <a:ext uri="{FF2B5EF4-FFF2-40B4-BE49-F238E27FC236}">
                <a16:creationId xmlns:a16="http://schemas.microsoft.com/office/drawing/2014/main" id="{6CBC4E4D-7D3A-CB7D-7B6A-76B20D28C39B}"/>
              </a:ext>
            </a:extLst>
          </p:cNvPr>
          <p:cNvSpPr/>
          <p:nvPr/>
        </p:nvSpPr>
        <p:spPr bwMode="auto">
          <a:xfrm>
            <a:off x="8101708" y="3118310"/>
            <a:ext cx="283464" cy="283779"/>
          </a:xfrm>
          <a:prstGeom prst="flowChartConnector">
            <a:avLst/>
          </a:prstGeom>
          <a:solidFill>
            <a:srgbClr val="0078D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74" name="Flowchart: Connector 1073">
            <a:extLst>
              <a:ext uri="{FF2B5EF4-FFF2-40B4-BE49-F238E27FC236}">
                <a16:creationId xmlns:a16="http://schemas.microsoft.com/office/drawing/2014/main" id="{2CDEC4A3-8552-D87C-B55F-ABF52DAA122A}"/>
              </a:ext>
            </a:extLst>
          </p:cNvPr>
          <p:cNvSpPr/>
          <p:nvPr/>
        </p:nvSpPr>
        <p:spPr bwMode="auto">
          <a:xfrm>
            <a:off x="8121917" y="4385165"/>
            <a:ext cx="283464" cy="283779"/>
          </a:xfrm>
          <a:prstGeom prst="flowChartConnector">
            <a:avLst/>
          </a:prstGeom>
          <a:solidFill>
            <a:srgbClr val="0078D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75" name="TextBox 18">
            <a:extLst>
              <a:ext uri="{FF2B5EF4-FFF2-40B4-BE49-F238E27FC236}">
                <a16:creationId xmlns:a16="http://schemas.microsoft.com/office/drawing/2014/main" id="{70138EB2-19FA-4DB8-913B-9F3BC89E358F}"/>
              </a:ext>
            </a:extLst>
          </p:cNvPr>
          <p:cNvSpPr txBox="1"/>
          <p:nvPr/>
        </p:nvSpPr>
        <p:spPr>
          <a:xfrm>
            <a:off x="9062595" y="4006716"/>
            <a:ext cx="1787944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sng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Jan 2023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extends partnership with </a:t>
            </a: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OpenAI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gradFill>
                <a:gsLst>
                  <a:gs pos="2917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076" name="Picture 1075" descr="Microsoft Logo PNG HD Quality | PNG Play">
            <a:extLst>
              <a:ext uri="{FF2B5EF4-FFF2-40B4-BE49-F238E27FC236}">
                <a16:creationId xmlns:a16="http://schemas.microsoft.com/office/drawing/2014/main" id="{307D14F0-04BF-908D-044C-6FE30E9531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1066155" y="4138551"/>
            <a:ext cx="578508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7" name="TextBox 24">
            <a:extLst>
              <a:ext uri="{FF2B5EF4-FFF2-40B4-BE49-F238E27FC236}">
                <a16:creationId xmlns:a16="http://schemas.microsoft.com/office/drawing/2014/main" id="{F0AEA081-A13C-7AC4-B05F-6EDB4A3AAD07}"/>
              </a:ext>
            </a:extLst>
          </p:cNvPr>
          <p:cNvSpPr txBox="1"/>
          <p:nvPr/>
        </p:nvSpPr>
        <p:spPr>
          <a:xfrm>
            <a:off x="5563444" y="4140959"/>
            <a:ext cx="178794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sng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Jan 2023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AOAI service generally available</a:t>
            </a:r>
          </a:p>
        </p:txBody>
      </p:sp>
      <p:pic>
        <p:nvPicPr>
          <p:cNvPr id="1078" name="Picture 1077" descr="Swimburger - Blog - Azure">
            <a:extLst>
              <a:ext uri="{FF2B5EF4-FFF2-40B4-BE49-F238E27FC236}">
                <a16:creationId xmlns:a16="http://schemas.microsoft.com/office/drawing/2014/main" id="{003E4B85-CC84-0672-1A7F-ADF53947CE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884" y="4359081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9" name="Flowchart: Connector 1078">
            <a:extLst>
              <a:ext uri="{FF2B5EF4-FFF2-40B4-BE49-F238E27FC236}">
                <a16:creationId xmlns:a16="http://schemas.microsoft.com/office/drawing/2014/main" id="{BEDFA76D-8A1E-82AF-1A73-5A83FEF1B823}"/>
              </a:ext>
            </a:extLst>
          </p:cNvPr>
          <p:cNvSpPr/>
          <p:nvPr/>
        </p:nvSpPr>
        <p:spPr bwMode="auto">
          <a:xfrm>
            <a:off x="8099597" y="5618399"/>
            <a:ext cx="283464" cy="283779"/>
          </a:xfrm>
          <a:prstGeom prst="flowChartConnector">
            <a:avLst/>
          </a:prstGeom>
          <a:solidFill>
            <a:srgbClr val="0078D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80" name="Straight Connector 1079">
            <a:extLst>
              <a:ext uri="{FF2B5EF4-FFF2-40B4-BE49-F238E27FC236}">
                <a16:creationId xmlns:a16="http://schemas.microsoft.com/office/drawing/2014/main" id="{14109057-7C68-FA7A-AB9D-DD7E51AE7E3F}"/>
              </a:ext>
            </a:extLst>
          </p:cNvPr>
          <p:cNvCxnSpPr>
            <a:cxnSpLocks/>
            <a:stCxn id="1068" idx="6"/>
          </p:cNvCxnSpPr>
          <p:nvPr/>
        </p:nvCxnSpPr>
        <p:spPr>
          <a:xfrm>
            <a:off x="8383061" y="2294094"/>
            <a:ext cx="764878" cy="0"/>
          </a:xfrm>
          <a:prstGeom prst="line">
            <a:avLst/>
          </a:prstGeom>
          <a:noFill/>
          <a:ln w="9525" cap="flat" cmpd="sng" algn="ctr">
            <a:solidFill>
              <a:srgbClr val="FFFFFF"/>
            </a:solidFill>
            <a:prstDash val="sysDot"/>
            <a:headEnd type="none" w="lg" len="med"/>
            <a:tailEnd type="none" w="lg" len="med"/>
          </a:ln>
          <a:effectLst/>
        </p:spPr>
      </p:cxnSp>
      <p:cxnSp>
        <p:nvCxnSpPr>
          <p:cNvPr id="1081" name="Straight Connector 1080">
            <a:extLst>
              <a:ext uri="{FF2B5EF4-FFF2-40B4-BE49-F238E27FC236}">
                <a16:creationId xmlns:a16="http://schemas.microsoft.com/office/drawing/2014/main" id="{D58CA4B2-310C-FE42-39BC-51CAE2657632}"/>
              </a:ext>
            </a:extLst>
          </p:cNvPr>
          <p:cNvCxnSpPr>
            <a:cxnSpLocks/>
          </p:cNvCxnSpPr>
          <p:nvPr/>
        </p:nvCxnSpPr>
        <p:spPr>
          <a:xfrm>
            <a:off x="7334719" y="3260199"/>
            <a:ext cx="764878" cy="0"/>
          </a:xfrm>
          <a:prstGeom prst="line">
            <a:avLst/>
          </a:prstGeom>
          <a:noFill/>
          <a:ln w="9525" cap="flat" cmpd="sng" algn="ctr">
            <a:solidFill>
              <a:srgbClr val="FFFFFF"/>
            </a:solidFill>
            <a:prstDash val="sysDot"/>
            <a:headEnd type="none" w="lg" len="med"/>
            <a:tailEnd type="none" w="lg" len="med"/>
          </a:ln>
          <a:effectLst/>
        </p:spPr>
      </p:cxnSp>
      <p:cxnSp>
        <p:nvCxnSpPr>
          <p:cNvPr id="1082" name="Straight Connector 1081">
            <a:extLst>
              <a:ext uri="{FF2B5EF4-FFF2-40B4-BE49-F238E27FC236}">
                <a16:creationId xmlns:a16="http://schemas.microsoft.com/office/drawing/2014/main" id="{806077BF-62CF-C780-3BF6-5E41D3A88720}"/>
              </a:ext>
            </a:extLst>
          </p:cNvPr>
          <p:cNvCxnSpPr>
            <a:cxnSpLocks/>
          </p:cNvCxnSpPr>
          <p:nvPr/>
        </p:nvCxnSpPr>
        <p:spPr>
          <a:xfrm>
            <a:off x="8405381" y="4554760"/>
            <a:ext cx="764878" cy="0"/>
          </a:xfrm>
          <a:prstGeom prst="line">
            <a:avLst/>
          </a:prstGeom>
          <a:noFill/>
          <a:ln w="9525" cap="flat" cmpd="sng" algn="ctr">
            <a:solidFill>
              <a:srgbClr val="FFFFFF"/>
            </a:solidFill>
            <a:prstDash val="sysDot"/>
            <a:headEnd type="none" w="lg" len="med"/>
            <a:tailEnd type="none" w="lg" len="med"/>
          </a:ln>
          <a:effectLst/>
        </p:spPr>
      </p:cxnSp>
      <p:cxnSp>
        <p:nvCxnSpPr>
          <p:cNvPr id="1083" name="Straight Connector 1082">
            <a:extLst>
              <a:ext uri="{FF2B5EF4-FFF2-40B4-BE49-F238E27FC236}">
                <a16:creationId xmlns:a16="http://schemas.microsoft.com/office/drawing/2014/main" id="{20FC6E9D-28F0-AD69-7984-1550F77A81DE}"/>
              </a:ext>
            </a:extLst>
          </p:cNvPr>
          <p:cNvCxnSpPr>
            <a:cxnSpLocks/>
          </p:cNvCxnSpPr>
          <p:nvPr/>
        </p:nvCxnSpPr>
        <p:spPr>
          <a:xfrm>
            <a:off x="7351388" y="4547096"/>
            <a:ext cx="764878" cy="0"/>
          </a:xfrm>
          <a:prstGeom prst="line">
            <a:avLst/>
          </a:prstGeom>
          <a:noFill/>
          <a:ln w="9525" cap="flat" cmpd="sng" algn="ctr">
            <a:solidFill>
              <a:srgbClr val="FFFFFF"/>
            </a:solidFill>
            <a:prstDash val="sysDot"/>
            <a:headEnd type="none" w="lg" len="med"/>
            <a:tailEnd type="none" w="lg" len="med"/>
          </a:ln>
          <a:effectLst/>
        </p:spPr>
      </p:cxnSp>
      <p:sp>
        <p:nvSpPr>
          <p:cNvPr id="1084" name="TextBox 32">
            <a:extLst>
              <a:ext uri="{FF2B5EF4-FFF2-40B4-BE49-F238E27FC236}">
                <a16:creationId xmlns:a16="http://schemas.microsoft.com/office/drawing/2014/main" id="{47CF8C30-A3E8-ED83-9F85-B27192383114}"/>
              </a:ext>
            </a:extLst>
          </p:cNvPr>
          <p:cNvSpPr txBox="1"/>
          <p:nvPr/>
        </p:nvSpPr>
        <p:spPr>
          <a:xfrm>
            <a:off x="9190106" y="5291323"/>
            <a:ext cx="178794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sng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Feb 2023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New Bing and Edge powered by GPT4</a:t>
            </a:r>
          </a:p>
        </p:txBody>
      </p:sp>
      <p:cxnSp>
        <p:nvCxnSpPr>
          <p:cNvPr id="1085" name="Straight Connector 1084">
            <a:extLst>
              <a:ext uri="{FF2B5EF4-FFF2-40B4-BE49-F238E27FC236}">
                <a16:creationId xmlns:a16="http://schemas.microsoft.com/office/drawing/2014/main" id="{D450487A-873E-1615-0B59-42FE72292BFD}"/>
              </a:ext>
            </a:extLst>
          </p:cNvPr>
          <p:cNvCxnSpPr>
            <a:cxnSpLocks/>
          </p:cNvCxnSpPr>
          <p:nvPr/>
        </p:nvCxnSpPr>
        <p:spPr>
          <a:xfrm>
            <a:off x="8383061" y="5760288"/>
            <a:ext cx="764878" cy="0"/>
          </a:xfrm>
          <a:prstGeom prst="line">
            <a:avLst/>
          </a:prstGeom>
          <a:noFill/>
          <a:ln w="9525" cap="flat" cmpd="sng" algn="ctr">
            <a:solidFill>
              <a:srgbClr val="FFFFFF"/>
            </a:solidFill>
            <a:prstDash val="sysDot"/>
            <a:headEnd type="none" w="lg" len="med"/>
            <a:tailEnd type="none" w="lg" len="med"/>
          </a:ln>
          <a:effectLst/>
        </p:spPr>
      </p:cxnSp>
      <p:pic>
        <p:nvPicPr>
          <p:cNvPr id="1086" name="Picture 1085" descr="Bing Logo, symbol, meaning, history, PNG">
            <a:extLst>
              <a:ext uri="{FF2B5EF4-FFF2-40B4-BE49-F238E27FC236}">
                <a16:creationId xmlns:a16="http://schemas.microsoft.com/office/drawing/2014/main" id="{8398CEE6-3849-8850-4657-B725DF0D0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86449" y="5401924"/>
            <a:ext cx="113792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7" name="Flowchart: Connector 1086">
            <a:extLst>
              <a:ext uri="{FF2B5EF4-FFF2-40B4-BE49-F238E27FC236}">
                <a16:creationId xmlns:a16="http://schemas.microsoft.com/office/drawing/2014/main" id="{278C25E1-5C73-265B-CA40-2F34B1D50A2C}"/>
              </a:ext>
            </a:extLst>
          </p:cNvPr>
          <p:cNvSpPr/>
          <p:nvPr/>
        </p:nvSpPr>
        <p:spPr bwMode="auto">
          <a:xfrm>
            <a:off x="8121917" y="6941930"/>
            <a:ext cx="283464" cy="283779"/>
          </a:xfrm>
          <a:prstGeom prst="flowChartConnector">
            <a:avLst/>
          </a:prstGeom>
          <a:solidFill>
            <a:srgbClr val="0078D4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cxnSp>
        <p:nvCxnSpPr>
          <p:cNvPr id="1088" name="Straight Connector 1087">
            <a:extLst>
              <a:ext uri="{FF2B5EF4-FFF2-40B4-BE49-F238E27FC236}">
                <a16:creationId xmlns:a16="http://schemas.microsoft.com/office/drawing/2014/main" id="{44084913-C754-DFE3-2273-3B20B325DCA1}"/>
              </a:ext>
            </a:extLst>
          </p:cNvPr>
          <p:cNvCxnSpPr>
            <a:cxnSpLocks/>
          </p:cNvCxnSpPr>
          <p:nvPr/>
        </p:nvCxnSpPr>
        <p:spPr>
          <a:xfrm>
            <a:off x="7334719" y="7075079"/>
            <a:ext cx="764878" cy="0"/>
          </a:xfrm>
          <a:prstGeom prst="line">
            <a:avLst/>
          </a:prstGeom>
          <a:noFill/>
          <a:ln w="9525" cap="flat" cmpd="sng" algn="ctr">
            <a:solidFill>
              <a:srgbClr val="FFFFFF"/>
            </a:solidFill>
            <a:prstDash val="sysDot"/>
            <a:headEnd type="none" w="lg" len="med"/>
            <a:tailEnd type="none" w="lg" len="med"/>
          </a:ln>
          <a:effectLst/>
        </p:spPr>
      </p:cxnSp>
      <p:sp>
        <p:nvSpPr>
          <p:cNvPr id="1089" name="TextBox 38">
            <a:extLst>
              <a:ext uri="{FF2B5EF4-FFF2-40B4-BE49-F238E27FC236}">
                <a16:creationId xmlns:a16="http://schemas.microsoft.com/office/drawing/2014/main" id="{3619EB1B-867E-A4FD-6381-EE289AA9AB08}"/>
              </a:ext>
            </a:extLst>
          </p:cNvPr>
          <p:cNvSpPr txBox="1"/>
          <p:nvPr/>
        </p:nvSpPr>
        <p:spPr>
          <a:xfrm>
            <a:off x="5448601" y="6572598"/>
            <a:ext cx="178794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sng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March 2023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ChatGPT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and GPT4 in AOAI service</a:t>
            </a:r>
          </a:p>
        </p:txBody>
      </p:sp>
      <p:pic>
        <p:nvPicPr>
          <p:cNvPr id="1090" name="Picture 1089" descr="Swimburger - Blog - Azure">
            <a:extLst>
              <a:ext uri="{FF2B5EF4-FFF2-40B4-BE49-F238E27FC236}">
                <a16:creationId xmlns:a16="http://schemas.microsoft.com/office/drawing/2014/main" id="{3BA02664-AD00-3C0B-6BDC-0666860AC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6540" y="6677069"/>
            <a:ext cx="548640" cy="54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91" name="Straight Connector 1090">
            <a:extLst>
              <a:ext uri="{FF2B5EF4-FFF2-40B4-BE49-F238E27FC236}">
                <a16:creationId xmlns:a16="http://schemas.microsoft.com/office/drawing/2014/main" id="{BF949EE2-7DAE-90FD-F843-4FCA854A090A}"/>
              </a:ext>
            </a:extLst>
          </p:cNvPr>
          <p:cNvCxnSpPr>
            <a:cxnSpLocks/>
          </p:cNvCxnSpPr>
          <p:nvPr/>
        </p:nvCxnSpPr>
        <p:spPr>
          <a:xfrm>
            <a:off x="8405381" y="7083819"/>
            <a:ext cx="764878" cy="0"/>
          </a:xfrm>
          <a:prstGeom prst="line">
            <a:avLst/>
          </a:prstGeom>
          <a:noFill/>
          <a:ln w="9525" cap="flat" cmpd="sng" algn="ctr">
            <a:solidFill>
              <a:srgbClr val="FFFFFF"/>
            </a:solidFill>
            <a:prstDash val="sysDot"/>
            <a:headEnd type="none" w="lg" len="med"/>
            <a:tailEnd type="none" w="lg" len="med"/>
          </a:ln>
          <a:effectLst/>
        </p:spPr>
      </p:cxnSp>
      <p:sp>
        <p:nvSpPr>
          <p:cNvPr id="1092" name="TextBox 42">
            <a:extLst>
              <a:ext uri="{FF2B5EF4-FFF2-40B4-BE49-F238E27FC236}">
                <a16:creationId xmlns:a16="http://schemas.microsoft.com/office/drawing/2014/main" id="{EBDDECE0-B8A0-A3E0-BABF-5C21CCB0C129}"/>
              </a:ext>
            </a:extLst>
          </p:cNvPr>
          <p:cNvSpPr txBox="1"/>
          <p:nvPr/>
        </p:nvSpPr>
        <p:spPr>
          <a:xfrm>
            <a:off x="9291637" y="6497125"/>
            <a:ext cx="1787944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sng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March 2023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Microsoft 365 Copilot,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err="1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Github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 introduces Copilot X</a:t>
            </a:r>
          </a:p>
        </p:txBody>
      </p:sp>
      <p:pic>
        <p:nvPicPr>
          <p:cNvPr id="1093" name="Picture 1092">
            <a:extLst>
              <a:ext uri="{FF2B5EF4-FFF2-40B4-BE49-F238E27FC236}">
                <a16:creationId xmlns:a16="http://schemas.microsoft.com/office/drawing/2014/main" id="{902DB1DD-D119-993B-10F9-BFF47A75266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3126" r="31944"/>
          <a:stretch/>
        </p:blipFill>
        <p:spPr>
          <a:xfrm rot="5400000">
            <a:off x="11185882" y="6838358"/>
            <a:ext cx="479111" cy="548640"/>
          </a:xfrm>
          <a:prstGeom prst="roundRect">
            <a:avLst/>
          </a:prstGeom>
        </p:spPr>
      </p:pic>
      <p:pic>
        <p:nvPicPr>
          <p:cNvPr id="1094" name="Picture 1093" descr="A person reading a newspaper&#10;&#10;Description automatically generated with medium confidence">
            <a:extLst>
              <a:ext uri="{FF2B5EF4-FFF2-40B4-BE49-F238E27FC236}">
                <a16:creationId xmlns:a16="http://schemas.microsoft.com/office/drawing/2014/main" id="{B9EE178D-CFB7-FEC7-A67D-F1168C3ACFC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39985" y="2152204"/>
            <a:ext cx="4543000" cy="4543000"/>
          </a:xfrm>
          <a:prstGeom prst="rect">
            <a:avLst/>
          </a:prstGeom>
        </p:spPr>
      </p:pic>
      <p:sp>
        <p:nvSpPr>
          <p:cNvPr id="1095" name="TextBox 46">
            <a:extLst>
              <a:ext uri="{FF2B5EF4-FFF2-40B4-BE49-F238E27FC236}">
                <a16:creationId xmlns:a16="http://schemas.microsoft.com/office/drawing/2014/main" id="{CFF34EAD-869B-0FE2-0686-9EC75BC05EBA}"/>
              </a:ext>
            </a:extLst>
          </p:cNvPr>
          <p:cNvSpPr txBox="1"/>
          <p:nvPr/>
        </p:nvSpPr>
        <p:spPr>
          <a:xfrm>
            <a:off x="12139985" y="6818819"/>
            <a:ext cx="2545712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image generated by DALLE2</a:t>
            </a:r>
          </a:p>
        </p:txBody>
      </p:sp>
      <p:cxnSp>
        <p:nvCxnSpPr>
          <p:cNvPr id="1096" name="Straight Connector 1095">
            <a:extLst>
              <a:ext uri="{FF2B5EF4-FFF2-40B4-BE49-F238E27FC236}">
                <a16:creationId xmlns:a16="http://schemas.microsoft.com/office/drawing/2014/main" id="{73AD0683-98B2-C4F0-3392-9BA229CCF0B9}"/>
              </a:ext>
            </a:extLst>
          </p:cNvPr>
          <p:cNvCxnSpPr>
            <a:cxnSpLocks/>
          </p:cNvCxnSpPr>
          <p:nvPr/>
        </p:nvCxnSpPr>
        <p:spPr>
          <a:xfrm>
            <a:off x="8244193" y="7225709"/>
            <a:ext cx="0" cy="502522"/>
          </a:xfrm>
          <a:prstGeom prst="line">
            <a:avLst/>
          </a:prstGeom>
          <a:noFill/>
          <a:ln w="38100" cap="flat" cmpd="sng" algn="ctr">
            <a:solidFill>
              <a:srgbClr val="50E6FF"/>
            </a:solidFill>
            <a:prstDash val="sysDash"/>
            <a:headEnd type="none" w="lg" len="med"/>
            <a:tailEnd type="none" w="lg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373175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ight Arrow 66">
            <a:extLst>
              <a:ext uri="{FF2B5EF4-FFF2-40B4-BE49-F238E27FC236}">
                <a16:creationId xmlns:a16="http://schemas.microsoft.com/office/drawing/2014/main" id="{600A8415-CAAE-9904-4CC4-D8167825730C}"/>
              </a:ext>
            </a:extLst>
          </p:cNvPr>
          <p:cNvSpPr/>
          <p:nvPr/>
        </p:nvSpPr>
        <p:spPr>
          <a:xfrm>
            <a:off x="2750313" y="3134516"/>
            <a:ext cx="8285998" cy="2570548"/>
          </a:xfrm>
          <a:prstGeom prst="rightArrow">
            <a:avLst>
              <a:gd name="adj1" fmla="val 100000"/>
              <a:gd name="adj2" fmla="val 32002"/>
            </a:avLst>
          </a:prstGeom>
          <a:solidFill>
            <a:schemeClr val="accent1">
              <a:alpha val="1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362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DCB2AFF7-37EC-0702-7A5A-A19B87EFF164}"/>
              </a:ext>
            </a:extLst>
          </p:cNvPr>
          <p:cNvSpPr/>
          <p:nvPr/>
        </p:nvSpPr>
        <p:spPr>
          <a:xfrm>
            <a:off x="6967341" y="864424"/>
            <a:ext cx="7138011" cy="7138011"/>
          </a:xfrm>
          <a:prstGeom prst="ellipse">
            <a:avLst/>
          </a:prstGeom>
          <a:gradFill flip="none" rotWithShape="1">
            <a:gsLst>
              <a:gs pos="30000">
                <a:schemeClr val="accent1">
                  <a:lumMod val="5000"/>
                  <a:lumOff val="95000"/>
                  <a:alpha val="0"/>
                </a:schemeClr>
              </a:gs>
              <a:gs pos="74000">
                <a:schemeClr val="bg1">
                  <a:alpha val="38000"/>
                </a:schemeClr>
              </a:gs>
            </a:gsLst>
            <a:path path="circle">
              <a:fillToRect l="50000" t="50000" r="50000" b="50000"/>
            </a:path>
            <a:tileRect/>
          </a:gradFill>
          <a:ln w="25400" cap="rnd">
            <a:noFill/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362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D052DCA-1AF9-0468-5C4C-F1682379BB13}"/>
              </a:ext>
            </a:extLst>
          </p:cNvPr>
          <p:cNvGrpSpPr/>
          <p:nvPr/>
        </p:nvGrpSpPr>
        <p:grpSpPr>
          <a:xfrm rot="16200000">
            <a:off x="10733675" y="7011542"/>
            <a:ext cx="1485073" cy="1485073"/>
            <a:chOff x="6173993" y="4845815"/>
            <a:chExt cx="983853" cy="983853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4F3267AB-4A54-BFC9-8240-94606547BDCB}"/>
                </a:ext>
              </a:extLst>
            </p:cNvPr>
            <p:cNvSpPr/>
            <p:nvPr/>
          </p:nvSpPr>
          <p:spPr>
            <a:xfrm rot="5400000">
              <a:off x="6173993" y="4845815"/>
              <a:ext cx="983853" cy="983853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566900" rtlCol="0" anchor="ctr"/>
            <a:lstStyle/>
            <a:p>
              <a:pPr algn="ctr" defTabSz="1199967">
                <a:defRPr/>
              </a:pPr>
              <a:r>
                <a:rPr lang="en-GB" sz="1050">
                  <a:solidFill>
                    <a:schemeClr val="accent1"/>
                  </a:solidFill>
                  <a:latin typeface="Montserrat" pitchFamily="2" charset="77"/>
                </a:rPr>
                <a:t>Apps &amp; </a:t>
              </a:r>
            </a:p>
            <a:p>
              <a:pPr algn="ctr" defTabSz="1199967">
                <a:defRPr/>
              </a:pPr>
              <a:r>
                <a:rPr lang="en-GB" sz="1050">
                  <a:solidFill>
                    <a:schemeClr val="accent1"/>
                  </a:solidFill>
                  <a:latin typeface="Montserrat" pitchFamily="2" charset="77"/>
                </a:rPr>
                <a:t>Data</a:t>
              </a:r>
            </a:p>
          </p:txBody>
        </p:sp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B031C440-14BD-0476-DF52-282B7093B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6657869" y="5206063"/>
              <a:ext cx="270692" cy="253115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E50A759-FF8C-EC9D-285C-9351829BBDAF}"/>
              </a:ext>
            </a:extLst>
          </p:cNvPr>
          <p:cNvGrpSpPr/>
          <p:nvPr/>
        </p:nvGrpSpPr>
        <p:grpSpPr>
          <a:xfrm rot="16200000">
            <a:off x="6987915" y="5703295"/>
            <a:ext cx="1485073" cy="1485073"/>
            <a:chOff x="3692447" y="3979109"/>
            <a:chExt cx="983853" cy="983853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A6E0E02-AA17-0DC0-25FB-047ED408C4E2}"/>
                </a:ext>
              </a:extLst>
            </p:cNvPr>
            <p:cNvSpPr/>
            <p:nvPr/>
          </p:nvSpPr>
          <p:spPr>
            <a:xfrm rot="5400000">
              <a:off x="3692447" y="3979109"/>
              <a:ext cx="983853" cy="983853"/>
            </a:xfrm>
            <a:prstGeom prst="ellipse">
              <a:avLst/>
            </a:pr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566900" rtlCol="0" anchor="ctr"/>
            <a:lstStyle/>
            <a:p>
              <a:pPr algn="ctr" defTabSz="1199967">
                <a:defRPr/>
              </a:pPr>
              <a:r>
                <a:rPr lang="en-GB" sz="1050">
                  <a:solidFill>
                    <a:schemeClr val="accent3">
                      <a:lumMod val="20000"/>
                      <a:lumOff val="80000"/>
                    </a:schemeClr>
                  </a:solidFill>
                  <a:latin typeface="Montserrat" pitchFamily="2" charset="77"/>
                </a:rPr>
                <a:t>Operations</a:t>
              </a:r>
            </a:p>
          </p:txBody>
        </p:sp>
        <p:pic>
          <p:nvPicPr>
            <p:cNvPr id="51" name="Graphic 50">
              <a:extLst>
                <a:ext uri="{FF2B5EF4-FFF2-40B4-BE49-F238E27FC236}">
                  <a16:creationId xmlns:a16="http://schemas.microsoft.com/office/drawing/2014/main" id="{A9190ABC-CABB-010D-4C36-81C362573B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4095040" y="4312320"/>
              <a:ext cx="390482" cy="312382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A0386BA-3E34-AE94-8F48-D27874F045B4}"/>
              </a:ext>
            </a:extLst>
          </p:cNvPr>
          <p:cNvGrpSpPr/>
          <p:nvPr/>
        </p:nvGrpSpPr>
        <p:grpSpPr>
          <a:xfrm rot="16200000">
            <a:off x="11416749" y="649452"/>
            <a:ext cx="1485073" cy="1485075"/>
            <a:chOff x="6626526" y="630965"/>
            <a:chExt cx="983853" cy="983854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E57C546-1665-CF13-1C57-78680DCA99FF}"/>
                </a:ext>
              </a:extLst>
            </p:cNvPr>
            <p:cNvSpPr/>
            <p:nvPr/>
          </p:nvSpPr>
          <p:spPr>
            <a:xfrm rot="5400000">
              <a:off x="6626526" y="630965"/>
              <a:ext cx="983854" cy="98385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566900" rtlCol="0" anchor="ctr"/>
            <a:lstStyle/>
            <a:p>
              <a:pPr algn="ctr" defTabSz="1199967">
                <a:defRPr/>
              </a:pPr>
              <a:r>
                <a:rPr lang="en-GB" sz="1050">
                  <a:solidFill>
                    <a:schemeClr val="accent1"/>
                  </a:solidFill>
                  <a:latin typeface="Montserrat" pitchFamily="2" charset="77"/>
                </a:rPr>
                <a:t>Business</a:t>
              </a:r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D32CB91E-F9EA-8674-1A5C-F096F1091F5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5400000">
              <a:off x="7051238" y="966626"/>
              <a:ext cx="303232" cy="313014"/>
            </a:xfrm>
            <a:prstGeom prst="rect">
              <a:avLst/>
            </a:prstGeom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F946608-FEEA-DBF8-1A54-45122AC5F439}"/>
              </a:ext>
            </a:extLst>
          </p:cNvPr>
          <p:cNvGrpSpPr/>
          <p:nvPr/>
        </p:nvGrpSpPr>
        <p:grpSpPr>
          <a:xfrm rot="16200000">
            <a:off x="8349979" y="437691"/>
            <a:ext cx="1485073" cy="1485075"/>
            <a:chOff x="4594807" y="490675"/>
            <a:chExt cx="983853" cy="98385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3903CF1-2CEB-C83A-ACC5-487E1186156C}"/>
                </a:ext>
              </a:extLst>
            </p:cNvPr>
            <p:cNvSpPr/>
            <p:nvPr/>
          </p:nvSpPr>
          <p:spPr>
            <a:xfrm rot="5400000">
              <a:off x="4594807" y="490675"/>
              <a:ext cx="983854" cy="983853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566900" rtlCol="0" anchor="ctr"/>
            <a:lstStyle/>
            <a:p>
              <a:pPr algn="ctr" defTabSz="1199967">
                <a:defRPr/>
              </a:pPr>
              <a:r>
                <a:rPr lang="en-GB" sz="1050">
                  <a:solidFill>
                    <a:schemeClr val="accent1"/>
                  </a:solidFill>
                  <a:latin typeface="Montserrat" pitchFamily="2" charset="77"/>
                </a:rPr>
                <a:t>Teams</a:t>
              </a:r>
            </a:p>
          </p:txBody>
        </p:sp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9113AD60-2FAF-9196-AB08-B5B0E5B8EA0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5400000">
              <a:off x="4999111" y="851571"/>
              <a:ext cx="307884" cy="246308"/>
            </a:xfrm>
            <a:prstGeom prst="rect">
              <a:avLst/>
            </a:prstGeom>
          </p:spPr>
        </p:pic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3337646-69AB-C6C4-FB59-ED71282521BC}"/>
              </a:ext>
            </a:extLst>
          </p:cNvPr>
          <p:cNvGrpSpPr/>
          <p:nvPr/>
        </p:nvGrpSpPr>
        <p:grpSpPr>
          <a:xfrm rot="16200000">
            <a:off x="6531335" y="2498956"/>
            <a:ext cx="1485073" cy="1485073"/>
            <a:chOff x="3389965" y="1856252"/>
            <a:chExt cx="983853" cy="983853"/>
          </a:xfrm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E13803D0-4BF1-DDF7-2379-22D627989CAD}"/>
                </a:ext>
              </a:extLst>
            </p:cNvPr>
            <p:cNvSpPr/>
            <p:nvPr/>
          </p:nvSpPr>
          <p:spPr>
            <a:xfrm rot="5400000">
              <a:off x="3389965" y="1856252"/>
              <a:ext cx="983853" cy="9838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tIns="566900" rtlCol="0" anchor="ctr"/>
            <a:lstStyle/>
            <a:p>
              <a:pPr algn="ctr" defTabSz="1199967">
                <a:defRPr/>
              </a:pPr>
              <a:r>
                <a:rPr lang="en-GB" sz="1050">
                  <a:solidFill>
                    <a:schemeClr val="accent1"/>
                  </a:solidFill>
                  <a:latin typeface="Montserrat" pitchFamily="2" charset="77"/>
                </a:rPr>
                <a:t>Platforms</a:t>
              </a:r>
            </a:p>
          </p:txBody>
        </p:sp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3913DB81-1B5E-1AE8-AAAE-CD18F8FA7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5400000">
              <a:off x="3852850" y="2219857"/>
              <a:ext cx="274461" cy="256640"/>
            </a:xfrm>
            <a:prstGeom prst="rect">
              <a:avLst/>
            </a:prstGeom>
          </p:spPr>
        </p:pic>
      </p:grpSp>
      <p:sp>
        <p:nvSpPr>
          <p:cNvPr id="20" name="Freeform 19">
            <a:extLst>
              <a:ext uri="{FF2B5EF4-FFF2-40B4-BE49-F238E27FC236}">
                <a16:creationId xmlns:a16="http://schemas.microsoft.com/office/drawing/2014/main" id="{6D4E8BF3-0259-19C3-F6BA-111E4DFE4F52}"/>
              </a:ext>
            </a:extLst>
          </p:cNvPr>
          <p:cNvSpPr/>
          <p:nvPr/>
        </p:nvSpPr>
        <p:spPr>
          <a:xfrm rot="5400000">
            <a:off x="8127825" y="1673749"/>
            <a:ext cx="5171977" cy="5516357"/>
          </a:xfrm>
          <a:custGeom>
            <a:avLst/>
            <a:gdLst>
              <a:gd name="connsiteX0" fmla="*/ 3302991 w 3426406"/>
              <a:gd name="connsiteY0" fmla="*/ 0 h 4009000"/>
              <a:gd name="connsiteX1" fmla="*/ 3397063 w 3426406"/>
              <a:gd name="connsiteY1" fmla="*/ 0 h 4009000"/>
              <a:gd name="connsiteX2" fmla="*/ 3420581 w 3426406"/>
              <a:gd name="connsiteY2" fmla="*/ 23518 h 4009000"/>
              <a:gd name="connsiteX3" fmla="*/ 3420581 w 3426406"/>
              <a:gd name="connsiteY3" fmla="*/ 2180440 h 4009000"/>
              <a:gd name="connsiteX4" fmla="*/ 3426406 w 3426406"/>
              <a:gd name="connsiteY4" fmla="*/ 2295797 h 4009000"/>
              <a:gd name="connsiteX5" fmla="*/ 3420581 w 3426406"/>
              <a:gd name="connsiteY5" fmla="*/ 2411154 h 4009000"/>
              <a:gd name="connsiteX6" fmla="*/ 3420581 w 3426406"/>
              <a:gd name="connsiteY6" fmla="*/ 2437296 h 4009000"/>
              <a:gd name="connsiteX7" fmla="*/ 3419078 w 3426406"/>
              <a:gd name="connsiteY7" fmla="*/ 2440926 h 4009000"/>
              <a:gd name="connsiteX8" fmla="*/ 3417561 w 3426406"/>
              <a:gd name="connsiteY8" fmla="*/ 2470962 h 4009000"/>
              <a:gd name="connsiteX9" fmla="*/ 1713203 w 3426406"/>
              <a:gd name="connsiteY9" fmla="*/ 4009000 h 4009000"/>
              <a:gd name="connsiteX10" fmla="*/ 0 w 3426406"/>
              <a:gd name="connsiteY10" fmla="*/ 2295797 h 4009000"/>
              <a:gd name="connsiteX11" fmla="*/ 1713203 w 3426406"/>
              <a:gd name="connsiteY11" fmla="*/ 582594 h 4009000"/>
              <a:gd name="connsiteX12" fmla="*/ 3219631 w 3426406"/>
              <a:gd name="connsiteY12" fmla="*/ 1479183 h 4009000"/>
              <a:gd name="connsiteX13" fmla="*/ 3279473 w 3426406"/>
              <a:gd name="connsiteY13" fmla="*/ 1603406 h 4009000"/>
              <a:gd name="connsiteX14" fmla="*/ 3279473 w 3426406"/>
              <a:gd name="connsiteY14" fmla="*/ 23518 h 4009000"/>
              <a:gd name="connsiteX15" fmla="*/ 3302991 w 3426406"/>
              <a:gd name="connsiteY15" fmla="*/ 0 h 4009000"/>
              <a:gd name="connsiteX0" fmla="*/ 3279473 w 3426406"/>
              <a:gd name="connsiteY0" fmla="*/ 125190 h 4110672"/>
              <a:gd name="connsiteX1" fmla="*/ 3397063 w 3426406"/>
              <a:gd name="connsiteY1" fmla="*/ 101672 h 4110672"/>
              <a:gd name="connsiteX2" fmla="*/ 3420581 w 3426406"/>
              <a:gd name="connsiteY2" fmla="*/ 125190 h 4110672"/>
              <a:gd name="connsiteX3" fmla="*/ 3420581 w 3426406"/>
              <a:gd name="connsiteY3" fmla="*/ 2282112 h 4110672"/>
              <a:gd name="connsiteX4" fmla="*/ 3426406 w 3426406"/>
              <a:gd name="connsiteY4" fmla="*/ 2397469 h 4110672"/>
              <a:gd name="connsiteX5" fmla="*/ 3420581 w 3426406"/>
              <a:gd name="connsiteY5" fmla="*/ 2512826 h 4110672"/>
              <a:gd name="connsiteX6" fmla="*/ 3420581 w 3426406"/>
              <a:gd name="connsiteY6" fmla="*/ 2538968 h 4110672"/>
              <a:gd name="connsiteX7" fmla="*/ 3419078 w 3426406"/>
              <a:gd name="connsiteY7" fmla="*/ 2542598 h 4110672"/>
              <a:gd name="connsiteX8" fmla="*/ 3417561 w 3426406"/>
              <a:gd name="connsiteY8" fmla="*/ 2572634 h 4110672"/>
              <a:gd name="connsiteX9" fmla="*/ 1713203 w 3426406"/>
              <a:gd name="connsiteY9" fmla="*/ 4110672 h 4110672"/>
              <a:gd name="connsiteX10" fmla="*/ 0 w 3426406"/>
              <a:gd name="connsiteY10" fmla="*/ 2397469 h 4110672"/>
              <a:gd name="connsiteX11" fmla="*/ 1713203 w 3426406"/>
              <a:gd name="connsiteY11" fmla="*/ 684266 h 4110672"/>
              <a:gd name="connsiteX12" fmla="*/ 3219631 w 3426406"/>
              <a:gd name="connsiteY12" fmla="*/ 1580855 h 4110672"/>
              <a:gd name="connsiteX13" fmla="*/ 3279473 w 3426406"/>
              <a:gd name="connsiteY13" fmla="*/ 1705078 h 4110672"/>
              <a:gd name="connsiteX14" fmla="*/ 3279473 w 3426406"/>
              <a:gd name="connsiteY14" fmla="*/ 125190 h 4110672"/>
              <a:gd name="connsiteX0" fmla="*/ 3279473 w 3426406"/>
              <a:gd name="connsiteY0" fmla="*/ 234926 h 4220408"/>
              <a:gd name="connsiteX1" fmla="*/ 3420581 w 3426406"/>
              <a:gd name="connsiteY1" fmla="*/ 234926 h 4220408"/>
              <a:gd name="connsiteX2" fmla="*/ 3420581 w 3426406"/>
              <a:gd name="connsiteY2" fmla="*/ 2391848 h 4220408"/>
              <a:gd name="connsiteX3" fmla="*/ 3426406 w 3426406"/>
              <a:gd name="connsiteY3" fmla="*/ 2507205 h 4220408"/>
              <a:gd name="connsiteX4" fmla="*/ 3420581 w 3426406"/>
              <a:gd name="connsiteY4" fmla="*/ 2622562 h 4220408"/>
              <a:gd name="connsiteX5" fmla="*/ 3420581 w 3426406"/>
              <a:gd name="connsiteY5" fmla="*/ 2648704 h 4220408"/>
              <a:gd name="connsiteX6" fmla="*/ 3419078 w 3426406"/>
              <a:gd name="connsiteY6" fmla="*/ 2652334 h 4220408"/>
              <a:gd name="connsiteX7" fmla="*/ 3417561 w 3426406"/>
              <a:gd name="connsiteY7" fmla="*/ 2682370 h 4220408"/>
              <a:gd name="connsiteX8" fmla="*/ 1713203 w 3426406"/>
              <a:gd name="connsiteY8" fmla="*/ 4220408 h 4220408"/>
              <a:gd name="connsiteX9" fmla="*/ 0 w 3426406"/>
              <a:gd name="connsiteY9" fmla="*/ 2507205 h 4220408"/>
              <a:gd name="connsiteX10" fmla="*/ 1713203 w 3426406"/>
              <a:gd name="connsiteY10" fmla="*/ 794002 h 4220408"/>
              <a:gd name="connsiteX11" fmla="*/ 3219631 w 3426406"/>
              <a:gd name="connsiteY11" fmla="*/ 1690591 h 4220408"/>
              <a:gd name="connsiteX12" fmla="*/ 3279473 w 3426406"/>
              <a:gd name="connsiteY12" fmla="*/ 1814814 h 4220408"/>
              <a:gd name="connsiteX13" fmla="*/ 3279473 w 3426406"/>
              <a:gd name="connsiteY13" fmla="*/ 234926 h 4220408"/>
              <a:gd name="connsiteX0" fmla="*/ 3279473 w 3426406"/>
              <a:gd name="connsiteY0" fmla="*/ 0 h 3985482"/>
              <a:gd name="connsiteX1" fmla="*/ 3420581 w 3426406"/>
              <a:gd name="connsiteY1" fmla="*/ 0 h 3985482"/>
              <a:gd name="connsiteX2" fmla="*/ 3420581 w 3426406"/>
              <a:gd name="connsiteY2" fmla="*/ 2156922 h 3985482"/>
              <a:gd name="connsiteX3" fmla="*/ 3426406 w 3426406"/>
              <a:gd name="connsiteY3" fmla="*/ 2272279 h 3985482"/>
              <a:gd name="connsiteX4" fmla="*/ 3420581 w 3426406"/>
              <a:gd name="connsiteY4" fmla="*/ 2387636 h 3985482"/>
              <a:gd name="connsiteX5" fmla="*/ 3420581 w 3426406"/>
              <a:gd name="connsiteY5" fmla="*/ 2413778 h 3985482"/>
              <a:gd name="connsiteX6" fmla="*/ 3419078 w 3426406"/>
              <a:gd name="connsiteY6" fmla="*/ 2417408 h 3985482"/>
              <a:gd name="connsiteX7" fmla="*/ 3417561 w 3426406"/>
              <a:gd name="connsiteY7" fmla="*/ 2447444 h 3985482"/>
              <a:gd name="connsiteX8" fmla="*/ 1713203 w 3426406"/>
              <a:gd name="connsiteY8" fmla="*/ 3985482 h 3985482"/>
              <a:gd name="connsiteX9" fmla="*/ 0 w 3426406"/>
              <a:gd name="connsiteY9" fmla="*/ 2272279 h 3985482"/>
              <a:gd name="connsiteX10" fmla="*/ 1713203 w 3426406"/>
              <a:gd name="connsiteY10" fmla="*/ 559076 h 3985482"/>
              <a:gd name="connsiteX11" fmla="*/ 3219631 w 3426406"/>
              <a:gd name="connsiteY11" fmla="*/ 1455665 h 3985482"/>
              <a:gd name="connsiteX12" fmla="*/ 3279473 w 3426406"/>
              <a:gd name="connsiteY12" fmla="*/ 1579888 h 3985482"/>
              <a:gd name="connsiteX13" fmla="*/ 3279473 w 3426406"/>
              <a:gd name="connsiteY13" fmla="*/ 0 h 3985482"/>
              <a:gd name="connsiteX0" fmla="*/ 3279473 w 3426406"/>
              <a:gd name="connsiteY0" fmla="*/ 330925 h 3985482"/>
              <a:gd name="connsiteX1" fmla="*/ 3420581 w 3426406"/>
              <a:gd name="connsiteY1" fmla="*/ 0 h 3985482"/>
              <a:gd name="connsiteX2" fmla="*/ 3420581 w 3426406"/>
              <a:gd name="connsiteY2" fmla="*/ 2156922 h 3985482"/>
              <a:gd name="connsiteX3" fmla="*/ 3426406 w 3426406"/>
              <a:gd name="connsiteY3" fmla="*/ 2272279 h 3985482"/>
              <a:gd name="connsiteX4" fmla="*/ 3420581 w 3426406"/>
              <a:gd name="connsiteY4" fmla="*/ 2387636 h 3985482"/>
              <a:gd name="connsiteX5" fmla="*/ 3420581 w 3426406"/>
              <a:gd name="connsiteY5" fmla="*/ 2413778 h 3985482"/>
              <a:gd name="connsiteX6" fmla="*/ 3419078 w 3426406"/>
              <a:gd name="connsiteY6" fmla="*/ 2417408 h 3985482"/>
              <a:gd name="connsiteX7" fmla="*/ 3417561 w 3426406"/>
              <a:gd name="connsiteY7" fmla="*/ 2447444 h 3985482"/>
              <a:gd name="connsiteX8" fmla="*/ 1713203 w 3426406"/>
              <a:gd name="connsiteY8" fmla="*/ 3985482 h 3985482"/>
              <a:gd name="connsiteX9" fmla="*/ 0 w 3426406"/>
              <a:gd name="connsiteY9" fmla="*/ 2272279 h 3985482"/>
              <a:gd name="connsiteX10" fmla="*/ 1713203 w 3426406"/>
              <a:gd name="connsiteY10" fmla="*/ 559076 h 3985482"/>
              <a:gd name="connsiteX11" fmla="*/ 3219631 w 3426406"/>
              <a:gd name="connsiteY11" fmla="*/ 1455665 h 3985482"/>
              <a:gd name="connsiteX12" fmla="*/ 3279473 w 3426406"/>
              <a:gd name="connsiteY12" fmla="*/ 1579888 h 3985482"/>
              <a:gd name="connsiteX13" fmla="*/ 3279473 w 3426406"/>
              <a:gd name="connsiteY13" fmla="*/ 330925 h 3985482"/>
              <a:gd name="connsiteX0" fmla="*/ 3279473 w 3426406"/>
              <a:gd name="connsiteY0" fmla="*/ 0 h 3654557"/>
              <a:gd name="connsiteX1" fmla="*/ 3420581 w 3426406"/>
              <a:gd name="connsiteY1" fmla="*/ 0 h 3654557"/>
              <a:gd name="connsiteX2" fmla="*/ 3420581 w 3426406"/>
              <a:gd name="connsiteY2" fmla="*/ 1825997 h 3654557"/>
              <a:gd name="connsiteX3" fmla="*/ 3426406 w 3426406"/>
              <a:gd name="connsiteY3" fmla="*/ 1941354 h 3654557"/>
              <a:gd name="connsiteX4" fmla="*/ 3420581 w 3426406"/>
              <a:gd name="connsiteY4" fmla="*/ 2056711 h 3654557"/>
              <a:gd name="connsiteX5" fmla="*/ 3420581 w 3426406"/>
              <a:gd name="connsiteY5" fmla="*/ 2082853 h 3654557"/>
              <a:gd name="connsiteX6" fmla="*/ 3419078 w 3426406"/>
              <a:gd name="connsiteY6" fmla="*/ 2086483 h 3654557"/>
              <a:gd name="connsiteX7" fmla="*/ 3417561 w 3426406"/>
              <a:gd name="connsiteY7" fmla="*/ 2116519 h 3654557"/>
              <a:gd name="connsiteX8" fmla="*/ 1713203 w 3426406"/>
              <a:gd name="connsiteY8" fmla="*/ 3654557 h 3654557"/>
              <a:gd name="connsiteX9" fmla="*/ 0 w 3426406"/>
              <a:gd name="connsiteY9" fmla="*/ 1941354 h 3654557"/>
              <a:gd name="connsiteX10" fmla="*/ 1713203 w 3426406"/>
              <a:gd name="connsiteY10" fmla="*/ 228151 h 3654557"/>
              <a:gd name="connsiteX11" fmla="*/ 3219631 w 3426406"/>
              <a:gd name="connsiteY11" fmla="*/ 1124740 h 3654557"/>
              <a:gd name="connsiteX12" fmla="*/ 3279473 w 3426406"/>
              <a:gd name="connsiteY12" fmla="*/ 1248963 h 3654557"/>
              <a:gd name="connsiteX13" fmla="*/ 3279473 w 3426406"/>
              <a:gd name="connsiteY13" fmla="*/ 0 h 3654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426406" h="3654557">
                <a:moveTo>
                  <a:pt x="3279473" y="0"/>
                </a:moveTo>
                <a:lnTo>
                  <a:pt x="3420581" y="0"/>
                </a:lnTo>
                <a:lnTo>
                  <a:pt x="3420581" y="1825997"/>
                </a:lnTo>
                <a:lnTo>
                  <a:pt x="3426406" y="1941354"/>
                </a:lnTo>
                <a:lnTo>
                  <a:pt x="3420581" y="2056711"/>
                </a:lnTo>
                <a:lnTo>
                  <a:pt x="3420581" y="2082853"/>
                </a:lnTo>
                <a:lnTo>
                  <a:pt x="3419078" y="2086483"/>
                </a:lnTo>
                <a:cubicBezTo>
                  <a:pt x="3418572" y="2096495"/>
                  <a:pt x="3418067" y="2106507"/>
                  <a:pt x="3417561" y="2116519"/>
                </a:cubicBezTo>
                <a:cubicBezTo>
                  <a:pt x="3329828" y="2980412"/>
                  <a:pt x="2600243" y="3654557"/>
                  <a:pt x="1713203" y="3654557"/>
                </a:cubicBezTo>
                <a:cubicBezTo>
                  <a:pt x="767027" y="3654557"/>
                  <a:pt x="0" y="2887530"/>
                  <a:pt x="0" y="1941354"/>
                </a:cubicBezTo>
                <a:cubicBezTo>
                  <a:pt x="0" y="995178"/>
                  <a:pt x="767027" y="228151"/>
                  <a:pt x="1713203" y="228151"/>
                </a:cubicBezTo>
                <a:cubicBezTo>
                  <a:pt x="2363699" y="228151"/>
                  <a:pt x="2929519" y="590691"/>
                  <a:pt x="3219631" y="1124740"/>
                </a:cubicBezTo>
                <a:lnTo>
                  <a:pt x="3279473" y="1248963"/>
                </a:lnTo>
                <a:lnTo>
                  <a:pt x="3279473" y="0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2362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A7399EFC-6148-FEEF-8551-E041F7211449}"/>
              </a:ext>
            </a:extLst>
          </p:cNvPr>
          <p:cNvSpPr/>
          <p:nvPr/>
        </p:nvSpPr>
        <p:spPr>
          <a:xfrm rot="5400000">
            <a:off x="7788226" y="1680618"/>
            <a:ext cx="5496244" cy="4762795"/>
          </a:xfrm>
          <a:custGeom>
            <a:avLst/>
            <a:gdLst>
              <a:gd name="connsiteX0" fmla="*/ 2320168 w 3897831"/>
              <a:gd name="connsiteY0" fmla="*/ 0 h 3155326"/>
              <a:gd name="connsiteX1" fmla="*/ 3897831 w 3897831"/>
              <a:gd name="connsiteY1" fmla="*/ 1577663 h 3155326"/>
              <a:gd name="connsiteX2" fmla="*/ 2320168 w 3897831"/>
              <a:gd name="connsiteY2" fmla="*/ 3155326 h 3155326"/>
              <a:gd name="connsiteX3" fmla="*/ 742505 w 3897831"/>
              <a:gd name="connsiteY3" fmla="*/ 1577663 h 3155326"/>
              <a:gd name="connsiteX4" fmla="*/ 1568161 w 3897831"/>
              <a:gd name="connsiteY4" fmla="*/ 190416 h 3155326"/>
              <a:gd name="connsiteX5" fmla="*/ 1648618 w 3897831"/>
              <a:gd name="connsiteY5" fmla="*/ 151657 h 3155326"/>
              <a:gd name="connsiteX6" fmla="*/ 23518 w 3897831"/>
              <a:gd name="connsiteY6" fmla="*/ 151657 h 3155326"/>
              <a:gd name="connsiteX7" fmla="*/ 0 w 3897831"/>
              <a:gd name="connsiteY7" fmla="*/ 128139 h 3155326"/>
              <a:gd name="connsiteX8" fmla="*/ 0 w 3897831"/>
              <a:gd name="connsiteY8" fmla="*/ 34067 h 3155326"/>
              <a:gd name="connsiteX9" fmla="*/ 23518 w 3897831"/>
              <a:gd name="connsiteY9" fmla="*/ 10549 h 3155326"/>
              <a:gd name="connsiteX10" fmla="*/ 2143112 w 3897831"/>
              <a:gd name="connsiteY10" fmla="*/ 10549 h 3155326"/>
              <a:gd name="connsiteX11" fmla="*/ 2158861 w 3897831"/>
              <a:gd name="connsiteY11" fmla="*/ 8145 h 3155326"/>
              <a:gd name="connsiteX12" fmla="*/ 2320168 w 3897831"/>
              <a:gd name="connsiteY12" fmla="*/ 0 h 3155326"/>
              <a:gd name="connsiteX0" fmla="*/ 2320168 w 3897831"/>
              <a:gd name="connsiteY0" fmla="*/ 0 h 3155326"/>
              <a:gd name="connsiteX1" fmla="*/ 3897831 w 3897831"/>
              <a:gd name="connsiteY1" fmla="*/ 1577663 h 3155326"/>
              <a:gd name="connsiteX2" fmla="*/ 2320168 w 3897831"/>
              <a:gd name="connsiteY2" fmla="*/ 3155326 h 3155326"/>
              <a:gd name="connsiteX3" fmla="*/ 742505 w 3897831"/>
              <a:gd name="connsiteY3" fmla="*/ 1577663 h 3155326"/>
              <a:gd name="connsiteX4" fmla="*/ 1568161 w 3897831"/>
              <a:gd name="connsiteY4" fmla="*/ 190416 h 3155326"/>
              <a:gd name="connsiteX5" fmla="*/ 1648618 w 3897831"/>
              <a:gd name="connsiteY5" fmla="*/ 151657 h 3155326"/>
              <a:gd name="connsiteX6" fmla="*/ 23518 w 3897831"/>
              <a:gd name="connsiteY6" fmla="*/ 151657 h 3155326"/>
              <a:gd name="connsiteX7" fmla="*/ 0 w 3897831"/>
              <a:gd name="connsiteY7" fmla="*/ 128139 h 3155326"/>
              <a:gd name="connsiteX8" fmla="*/ 23518 w 3897831"/>
              <a:gd name="connsiteY8" fmla="*/ 10549 h 3155326"/>
              <a:gd name="connsiteX9" fmla="*/ 2143112 w 3897831"/>
              <a:gd name="connsiteY9" fmla="*/ 10549 h 3155326"/>
              <a:gd name="connsiteX10" fmla="*/ 2158861 w 3897831"/>
              <a:gd name="connsiteY10" fmla="*/ 8145 h 3155326"/>
              <a:gd name="connsiteX11" fmla="*/ 2320168 w 3897831"/>
              <a:gd name="connsiteY11" fmla="*/ 0 h 3155326"/>
              <a:gd name="connsiteX0" fmla="*/ 2531704 w 4109367"/>
              <a:gd name="connsiteY0" fmla="*/ 0 h 3155326"/>
              <a:gd name="connsiteX1" fmla="*/ 4109367 w 4109367"/>
              <a:gd name="connsiteY1" fmla="*/ 1577663 h 3155326"/>
              <a:gd name="connsiteX2" fmla="*/ 2531704 w 4109367"/>
              <a:gd name="connsiteY2" fmla="*/ 3155326 h 3155326"/>
              <a:gd name="connsiteX3" fmla="*/ 954041 w 4109367"/>
              <a:gd name="connsiteY3" fmla="*/ 1577663 h 3155326"/>
              <a:gd name="connsiteX4" fmla="*/ 1779697 w 4109367"/>
              <a:gd name="connsiteY4" fmla="*/ 190416 h 3155326"/>
              <a:gd name="connsiteX5" fmla="*/ 1860154 w 4109367"/>
              <a:gd name="connsiteY5" fmla="*/ 151657 h 3155326"/>
              <a:gd name="connsiteX6" fmla="*/ 235054 w 4109367"/>
              <a:gd name="connsiteY6" fmla="*/ 151657 h 3155326"/>
              <a:gd name="connsiteX7" fmla="*/ 235054 w 4109367"/>
              <a:gd name="connsiteY7" fmla="*/ 10549 h 3155326"/>
              <a:gd name="connsiteX8" fmla="*/ 2354648 w 4109367"/>
              <a:gd name="connsiteY8" fmla="*/ 10549 h 3155326"/>
              <a:gd name="connsiteX9" fmla="*/ 2370397 w 4109367"/>
              <a:gd name="connsiteY9" fmla="*/ 8145 h 3155326"/>
              <a:gd name="connsiteX10" fmla="*/ 2531704 w 4109367"/>
              <a:gd name="connsiteY10" fmla="*/ 0 h 3155326"/>
              <a:gd name="connsiteX0" fmla="*/ 2296650 w 3874313"/>
              <a:gd name="connsiteY0" fmla="*/ 0 h 3155326"/>
              <a:gd name="connsiteX1" fmla="*/ 3874313 w 3874313"/>
              <a:gd name="connsiteY1" fmla="*/ 1577663 h 3155326"/>
              <a:gd name="connsiteX2" fmla="*/ 2296650 w 3874313"/>
              <a:gd name="connsiteY2" fmla="*/ 3155326 h 3155326"/>
              <a:gd name="connsiteX3" fmla="*/ 718987 w 3874313"/>
              <a:gd name="connsiteY3" fmla="*/ 1577663 h 3155326"/>
              <a:gd name="connsiteX4" fmla="*/ 1544643 w 3874313"/>
              <a:gd name="connsiteY4" fmla="*/ 190416 h 3155326"/>
              <a:gd name="connsiteX5" fmla="*/ 1625100 w 3874313"/>
              <a:gd name="connsiteY5" fmla="*/ 151657 h 3155326"/>
              <a:gd name="connsiteX6" fmla="*/ 0 w 3874313"/>
              <a:gd name="connsiteY6" fmla="*/ 151657 h 3155326"/>
              <a:gd name="connsiteX7" fmla="*/ 0 w 3874313"/>
              <a:gd name="connsiteY7" fmla="*/ 10549 h 3155326"/>
              <a:gd name="connsiteX8" fmla="*/ 2119594 w 3874313"/>
              <a:gd name="connsiteY8" fmla="*/ 10549 h 3155326"/>
              <a:gd name="connsiteX9" fmla="*/ 2135343 w 3874313"/>
              <a:gd name="connsiteY9" fmla="*/ 8145 h 3155326"/>
              <a:gd name="connsiteX10" fmla="*/ 2296650 w 3874313"/>
              <a:gd name="connsiteY10" fmla="*/ 0 h 3155326"/>
              <a:gd name="connsiteX0" fmla="*/ 2296650 w 3874313"/>
              <a:gd name="connsiteY0" fmla="*/ 0 h 3155326"/>
              <a:gd name="connsiteX1" fmla="*/ 3874313 w 3874313"/>
              <a:gd name="connsiteY1" fmla="*/ 1577663 h 3155326"/>
              <a:gd name="connsiteX2" fmla="*/ 2296650 w 3874313"/>
              <a:gd name="connsiteY2" fmla="*/ 3155326 h 3155326"/>
              <a:gd name="connsiteX3" fmla="*/ 718987 w 3874313"/>
              <a:gd name="connsiteY3" fmla="*/ 1577663 h 3155326"/>
              <a:gd name="connsiteX4" fmla="*/ 1544643 w 3874313"/>
              <a:gd name="connsiteY4" fmla="*/ 190416 h 3155326"/>
              <a:gd name="connsiteX5" fmla="*/ 1625100 w 3874313"/>
              <a:gd name="connsiteY5" fmla="*/ 151657 h 3155326"/>
              <a:gd name="connsiteX6" fmla="*/ 0 w 3874313"/>
              <a:gd name="connsiteY6" fmla="*/ 151657 h 3155326"/>
              <a:gd name="connsiteX7" fmla="*/ 233082 w 3874313"/>
              <a:gd name="connsiteY7" fmla="*/ 10549 h 3155326"/>
              <a:gd name="connsiteX8" fmla="*/ 2119594 w 3874313"/>
              <a:gd name="connsiteY8" fmla="*/ 10549 h 3155326"/>
              <a:gd name="connsiteX9" fmla="*/ 2135343 w 3874313"/>
              <a:gd name="connsiteY9" fmla="*/ 8145 h 3155326"/>
              <a:gd name="connsiteX10" fmla="*/ 2296650 w 3874313"/>
              <a:gd name="connsiteY10" fmla="*/ 0 h 3155326"/>
              <a:gd name="connsiteX0" fmla="*/ 2063568 w 3641231"/>
              <a:gd name="connsiteY0" fmla="*/ 0 h 3155326"/>
              <a:gd name="connsiteX1" fmla="*/ 3641231 w 3641231"/>
              <a:gd name="connsiteY1" fmla="*/ 1577663 h 3155326"/>
              <a:gd name="connsiteX2" fmla="*/ 2063568 w 3641231"/>
              <a:gd name="connsiteY2" fmla="*/ 3155326 h 3155326"/>
              <a:gd name="connsiteX3" fmla="*/ 485905 w 3641231"/>
              <a:gd name="connsiteY3" fmla="*/ 1577663 h 3155326"/>
              <a:gd name="connsiteX4" fmla="*/ 1311561 w 3641231"/>
              <a:gd name="connsiteY4" fmla="*/ 190416 h 3155326"/>
              <a:gd name="connsiteX5" fmla="*/ 1392018 w 3641231"/>
              <a:gd name="connsiteY5" fmla="*/ 151657 h 3155326"/>
              <a:gd name="connsiteX6" fmla="*/ 5977 w 3641231"/>
              <a:gd name="connsiteY6" fmla="*/ 157634 h 3155326"/>
              <a:gd name="connsiteX7" fmla="*/ 0 w 3641231"/>
              <a:gd name="connsiteY7" fmla="*/ 10549 h 3155326"/>
              <a:gd name="connsiteX8" fmla="*/ 1886512 w 3641231"/>
              <a:gd name="connsiteY8" fmla="*/ 10549 h 3155326"/>
              <a:gd name="connsiteX9" fmla="*/ 1902261 w 3641231"/>
              <a:gd name="connsiteY9" fmla="*/ 8145 h 3155326"/>
              <a:gd name="connsiteX10" fmla="*/ 2063568 w 3641231"/>
              <a:gd name="connsiteY10" fmla="*/ 0 h 3155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641231" h="3155326">
                <a:moveTo>
                  <a:pt x="2063568" y="0"/>
                </a:moveTo>
                <a:cubicBezTo>
                  <a:pt x="2934887" y="0"/>
                  <a:pt x="3641231" y="706344"/>
                  <a:pt x="3641231" y="1577663"/>
                </a:cubicBezTo>
                <a:cubicBezTo>
                  <a:pt x="3641231" y="2448982"/>
                  <a:pt x="2934887" y="3155326"/>
                  <a:pt x="2063568" y="3155326"/>
                </a:cubicBezTo>
                <a:cubicBezTo>
                  <a:pt x="1192249" y="3155326"/>
                  <a:pt x="485905" y="2448982"/>
                  <a:pt x="485905" y="1577663"/>
                </a:cubicBezTo>
                <a:cubicBezTo>
                  <a:pt x="485905" y="978631"/>
                  <a:pt x="819763" y="457576"/>
                  <a:pt x="1311561" y="190416"/>
                </a:cubicBezTo>
                <a:lnTo>
                  <a:pt x="1392018" y="151657"/>
                </a:lnTo>
                <a:lnTo>
                  <a:pt x="5977" y="157634"/>
                </a:lnTo>
                <a:lnTo>
                  <a:pt x="0" y="10549"/>
                </a:lnTo>
                <a:lnTo>
                  <a:pt x="1886512" y="10549"/>
                </a:lnTo>
                <a:lnTo>
                  <a:pt x="1902261" y="8145"/>
                </a:lnTo>
                <a:cubicBezTo>
                  <a:pt x="1955298" y="2759"/>
                  <a:pt x="2009111" y="0"/>
                  <a:pt x="2063568" y="0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67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GB" sz="1575" b="1">
              <a:latin typeface="Montserrat" pitchFamily="2" charset="77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52AB11F6-923B-2B57-1095-8080EE084580}"/>
              </a:ext>
            </a:extLst>
          </p:cNvPr>
          <p:cNvSpPr/>
          <p:nvPr/>
        </p:nvSpPr>
        <p:spPr>
          <a:xfrm rot="10800000">
            <a:off x="8344473" y="1108312"/>
            <a:ext cx="4333633" cy="5496124"/>
          </a:xfrm>
          <a:custGeom>
            <a:avLst/>
            <a:gdLst>
              <a:gd name="connsiteX0" fmla="*/ 0 w 2871008"/>
              <a:gd name="connsiteY0" fmla="*/ 1435504 h 3826035"/>
              <a:gd name="connsiteX1" fmla="*/ 1435504 w 2871008"/>
              <a:gd name="connsiteY1" fmla="*/ 0 h 3826035"/>
              <a:gd name="connsiteX2" fmla="*/ 2871008 w 2871008"/>
              <a:gd name="connsiteY2" fmla="*/ 1435504 h 3826035"/>
              <a:gd name="connsiteX3" fmla="*/ 2863596 w 2871008"/>
              <a:gd name="connsiteY3" fmla="*/ 1582276 h 3826035"/>
              <a:gd name="connsiteX4" fmla="*/ 2862366 w 2871008"/>
              <a:gd name="connsiteY4" fmla="*/ 1590340 h 3826035"/>
              <a:gd name="connsiteX5" fmla="*/ 2862366 w 2871008"/>
              <a:gd name="connsiteY5" fmla="*/ 3802517 h 3826035"/>
              <a:gd name="connsiteX6" fmla="*/ 2838848 w 2871008"/>
              <a:gd name="connsiteY6" fmla="*/ 3826035 h 3826035"/>
              <a:gd name="connsiteX7" fmla="*/ 2744776 w 2871008"/>
              <a:gd name="connsiteY7" fmla="*/ 3826035 h 3826035"/>
              <a:gd name="connsiteX8" fmla="*/ 2721258 w 2871008"/>
              <a:gd name="connsiteY8" fmla="*/ 3802517 h 3826035"/>
              <a:gd name="connsiteX9" fmla="*/ 2721258 w 2871008"/>
              <a:gd name="connsiteY9" fmla="*/ 2070952 h 3826035"/>
              <a:gd name="connsiteX10" fmla="*/ 2697750 w 2871008"/>
              <a:gd name="connsiteY10" fmla="*/ 2119751 h 3826035"/>
              <a:gd name="connsiteX11" fmla="*/ 1435504 w 2871008"/>
              <a:gd name="connsiteY11" fmla="*/ 2871008 h 3826035"/>
              <a:gd name="connsiteX12" fmla="*/ 0 w 2871008"/>
              <a:gd name="connsiteY12" fmla="*/ 1435504 h 3826035"/>
              <a:gd name="connsiteX0" fmla="*/ 0 w 2871008"/>
              <a:gd name="connsiteY0" fmla="*/ 1435504 h 3826035"/>
              <a:gd name="connsiteX1" fmla="*/ 1435504 w 2871008"/>
              <a:gd name="connsiteY1" fmla="*/ 0 h 3826035"/>
              <a:gd name="connsiteX2" fmla="*/ 2871008 w 2871008"/>
              <a:gd name="connsiteY2" fmla="*/ 1435504 h 3826035"/>
              <a:gd name="connsiteX3" fmla="*/ 2863596 w 2871008"/>
              <a:gd name="connsiteY3" fmla="*/ 1582276 h 3826035"/>
              <a:gd name="connsiteX4" fmla="*/ 2862366 w 2871008"/>
              <a:gd name="connsiteY4" fmla="*/ 1590340 h 3826035"/>
              <a:gd name="connsiteX5" fmla="*/ 2862366 w 2871008"/>
              <a:gd name="connsiteY5" fmla="*/ 3802517 h 3826035"/>
              <a:gd name="connsiteX6" fmla="*/ 2838848 w 2871008"/>
              <a:gd name="connsiteY6" fmla="*/ 3826035 h 3826035"/>
              <a:gd name="connsiteX7" fmla="*/ 2721258 w 2871008"/>
              <a:gd name="connsiteY7" fmla="*/ 3802517 h 3826035"/>
              <a:gd name="connsiteX8" fmla="*/ 2721258 w 2871008"/>
              <a:gd name="connsiteY8" fmla="*/ 2070952 h 3826035"/>
              <a:gd name="connsiteX9" fmla="*/ 2697750 w 2871008"/>
              <a:gd name="connsiteY9" fmla="*/ 2119751 h 3826035"/>
              <a:gd name="connsiteX10" fmla="*/ 1435504 w 2871008"/>
              <a:gd name="connsiteY10" fmla="*/ 2871008 h 3826035"/>
              <a:gd name="connsiteX11" fmla="*/ 0 w 2871008"/>
              <a:gd name="connsiteY11" fmla="*/ 1435504 h 3826035"/>
              <a:gd name="connsiteX0" fmla="*/ 0 w 2871008"/>
              <a:gd name="connsiteY0" fmla="*/ 1435504 h 4049909"/>
              <a:gd name="connsiteX1" fmla="*/ 1435504 w 2871008"/>
              <a:gd name="connsiteY1" fmla="*/ 0 h 4049909"/>
              <a:gd name="connsiteX2" fmla="*/ 2871008 w 2871008"/>
              <a:gd name="connsiteY2" fmla="*/ 1435504 h 4049909"/>
              <a:gd name="connsiteX3" fmla="*/ 2863596 w 2871008"/>
              <a:gd name="connsiteY3" fmla="*/ 1582276 h 4049909"/>
              <a:gd name="connsiteX4" fmla="*/ 2862366 w 2871008"/>
              <a:gd name="connsiteY4" fmla="*/ 1590340 h 4049909"/>
              <a:gd name="connsiteX5" fmla="*/ 2862366 w 2871008"/>
              <a:gd name="connsiteY5" fmla="*/ 3802517 h 4049909"/>
              <a:gd name="connsiteX6" fmla="*/ 2721258 w 2871008"/>
              <a:gd name="connsiteY6" fmla="*/ 3802517 h 4049909"/>
              <a:gd name="connsiteX7" fmla="*/ 2721258 w 2871008"/>
              <a:gd name="connsiteY7" fmla="*/ 2070952 h 4049909"/>
              <a:gd name="connsiteX8" fmla="*/ 2697750 w 2871008"/>
              <a:gd name="connsiteY8" fmla="*/ 2119751 h 4049909"/>
              <a:gd name="connsiteX9" fmla="*/ 1435504 w 2871008"/>
              <a:gd name="connsiteY9" fmla="*/ 2871008 h 4049909"/>
              <a:gd name="connsiteX10" fmla="*/ 0 w 2871008"/>
              <a:gd name="connsiteY10" fmla="*/ 1435504 h 4049909"/>
              <a:gd name="connsiteX0" fmla="*/ 0 w 2871008"/>
              <a:gd name="connsiteY0" fmla="*/ 1435504 h 3802517"/>
              <a:gd name="connsiteX1" fmla="*/ 1435504 w 2871008"/>
              <a:gd name="connsiteY1" fmla="*/ 0 h 3802517"/>
              <a:gd name="connsiteX2" fmla="*/ 2871008 w 2871008"/>
              <a:gd name="connsiteY2" fmla="*/ 1435504 h 3802517"/>
              <a:gd name="connsiteX3" fmla="*/ 2863596 w 2871008"/>
              <a:gd name="connsiteY3" fmla="*/ 1582276 h 3802517"/>
              <a:gd name="connsiteX4" fmla="*/ 2862366 w 2871008"/>
              <a:gd name="connsiteY4" fmla="*/ 1590340 h 3802517"/>
              <a:gd name="connsiteX5" fmla="*/ 2862366 w 2871008"/>
              <a:gd name="connsiteY5" fmla="*/ 3802517 h 3802517"/>
              <a:gd name="connsiteX6" fmla="*/ 2721258 w 2871008"/>
              <a:gd name="connsiteY6" fmla="*/ 3802517 h 3802517"/>
              <a:gd name="connsiteX7" fmla="*/ 2721258 w 2871008"/>
              <a:gd name="connsiteY7" fmla="*/ 2070952 h 3802517"/>
              <a:gd name="connsiteX8" fmla="*/ 2697750 w 2871008"/>
              <a:gd name="connsiteY8" fmla="*/ 2119751 h 3802517"/>
              <a:gd name="connsiteX9" fmla="*/ 1435504 w 2871008"/>
              <a:gd name="connsiteY9" fmla="*/ 2871008 h 3802517"/>
              <a:gd name="connsiteX10" fmla="*/ 0 w 2871008"/>
              <a:gd name="connsiteY10" fmla="*/ 1435504 h 3802517"/>
              <a:gd name="connsiteX0" fmla="*/ 0 w 2871008"/>
              <a:gd name="connsiteY0" fmla="*/ 1435504 h 3802517"/>
              <a:gd name="connsiteX1" fmla="*/ 1435504 w 2871008"/>
              <a:gd name="connsiteY1" fmla="*/ 0 h 3802517"/>
              <a:gd name="connsiteX2" fmla="*/ 2871008 w 2871008"/>
              <a:gd name="connsiteY2" fmla="*/ 1435504 h 3802517"/>
              <a:gd name="connsiteX3" fmla="*/ 2863596 w 2871008"/>
              <a:gd name="connsiteY3" fmla="*/ 1582276 h 3802517"/>
              <a:gd name="connsiteX4" fmla="*/ 2862366 w 2871008"/>
              <a:gd name="connsiteY4" fmla="*/ 1590340 h 3802517"/>
              <a:gd name="connsiteX5" fmla="*/ 2868346 w 2871008"/>
              <a:gd name="connsiteY5" fmla="*/ 3635176 h 3802517"/>
              <a:gd name="connsiteX6" fmla="*/ 2721258 w 2871008"/>
              <a:gd name="connsiteY6" fmla="*/ 3802517 h 3802517"/>
              <a:gd name="connsiteX7" fmla="*/ 2721258 w 2871008"/>
              <a:gd name="connsiteY7" fmla="*/ 2070952 h 3802517"/>
              <a:gd name="connsiteX8" fmla="*/ 2697750 w 2871008"/>
              <a:gd name="connsiteY8" fmla="*/ 2119751 h 3802517"/>
              <a:gd name="connsiteX9" fmla="*/ 1435504 w 2871008"/>
              <a:gd name="connsiteY9" fmla="*/ 2871008 h 3802517"/>
              <a:gd name="connsiteX10" fmla="*/ 0 w 2871008"/>
              <a:gd name="connsiteY10" fmla="*/ 1435504 h 3802517"/>
              <a:gd name="connsiteX0" fmla="*/ 0 w 2871008"/>
              <a:gd name="connsiteY0" fmla="*/ 1435504 h 3641152"/>
              <a:gd name="connsiteX1" fmla="*/ 1435504 w 2871008"/>
              <a:gd name="connsiteY1" fmla="*/ 0 h 3641152"/>
              <a:gd name="connsiteX2" fmla="*/ 2871008 w 2871008"/>
              <a:gd name="connsiteY2" fmla="*/ 1435504 h 3641152"/>
              <a:gd name="connsiteX3" fmla="*/ 2863596 w 2871008"/>
              <a:gd name="connsiteY3" fmla="*/ 1582276 h 3641152"/>
              <a:gd name="connsiteX4" fmla="*/ 2862366 w 2871008"/>
              <a:gd name="connsiteY4" fmla="*/ 1590340 h 3641152"/>
              <a:gd name="connsiteX5" fmla="*/ 2868346 w 2871008"/>
              <a:gd name="connsiteY5" fmla="*/ 3635176 h 3641152"/>
              <a:gd name="connsiteX6" fmla="*/ 2721261 w 2871008"/>
              <a:gd name="connsiteY6" fmla="*/ 3641152 h 3641152"/>
              <a:gd name="connsiteX7" fmla="*/ 2721258 w 2871008"/>
              <a:gd name="connsiteY7" fmla="*/ 2070952 h 3641152"/>
              <a:gd name="connsiteX8" fmla="*/ 2697750 w 2871008"/>
              <a:gd name="connsiteY8" fmla="*/ 2119751 h 3641152"/>
              <a:gd name="connsiteX9" fmla="*/ 1435504 w 2871008"/>
              <a:gd name="connsiteY9" fmla="*/ 2871008 h 3641152"/>
              <a:gd name="connsiteX10" fmla="*/ 0 w 2871008"/>
              <a:gd name="connsiteY10" fmla="*/ 1435504 h 3641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71008" h="3641152">
                <a:moveTo>
                  <a:pt x="0" y="1435504"/>
                </a:moveTo>
                <a:cubicBezTo>
                  <a:pt x="0" y="642697"/>
                  <a:pt x="642697" y="0"/>
                  <a:pt x="1435504" y="0"/>
                </a:cubicBezTo>
                <a:cubicBezTo>
                  <a:pt x="2228311" y="0"/>
                  <a:pt x="2871008" y="642697"/>
                  <a:pt x="2871008" y="1435504"/>
                </a:cubicBezTo>
                <a:cubicBezTo>
                  <a:pt x="2871008" y="1485055"/>
                  <a:pt x="2868497" y="1534019"/>
                  <a:pt x="2863596" y="1582276"/>
                </a:cubicBezTo>
                <a:lnTo>
                  <a:pt x="2862366" y="1590340"/>
                </a:lnTo>
                <a:cubicBezTo>
                  <a:pt x="2864359" y="2271952"/>
                  <a:pt x="2866353" y="2953564"/>
                  <a:pt x="2868346" y="3635176"/>
                </a:cubicBezTo>
                <a:lnTo>
                  <a:pt x="2721261" y="3641152"/>
                </a:lnTo>
                <a:lnTo>
                  <a:pt x="2721258" y="2070952"/>
                </a:lnTo>
                <a:lnTo>
                  <a:pt x="2697750" y="2119751"/>
                </a:lnTo>
                <a:cubicBezTo>
                  <a:pt x="2454663" y="2567233"/>
                  <a:pt x="1980559" y="2871008"/>
                  <a:pt x="1435504" y="2871008"/>
                </a:cubicBezTo>
                <a:cubicBezTo>
                  <a:pt x="642697" y="2871008"/>
                  <a:pt x="0" y="2228311"/>
                  <a:pt x="0" y="1435504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2362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2DBCF47E-5E2B-4729-FD9A-4FBD6C899EDB}"/>
              </a:ext>
            </a:extLst>
          </p:cNvPr>
          <p:cNvSpPr/>
          <p:nvPr/>
        </p:nvSpPr>
        <p:spPr>
          <a:xfrm rot="5400000">
            <a:off x="7870659" y="1798682"/>
            <a:ext cx="3865946" cy="5266493"/>
          </a:xfrm>
          <a:custGeom>
            <a:avLst/>
            <a:gdLst>
              <a:gd name="connsiteX0" fmla="*/ 1280584 w 2561168"/>
              <a:gd name="connsiteY0" fmla="*/ 0 h 3644023"/>
              <a:gd name="connsiteX1" fmla="*/ 2561168 w 2561168"/>
              <a:gd name="connsiteY1" fmla="*/ 1280584 h 3644023"/>
              <a:gd name="connsiteX2" fmla="*/ 1280584 w 2561168"/>
              <a:gd name="connsiteY2" fmla="*/ 2561168 h 3644023"/>
              <a:gd name="connsiteX3" fmla="*/ 154560 w 2561168"/>
              <a:gd name="connsiteY3" fmla="*/ 1890986 h 3644023"/>
              <a:gd name="connsiteX4" fmla="*/ 141959 w 2561168"/>
              <a:gd name="connsiteY4" fmla="*/ 1864829 h 3644023"/>
              <a:gd name="connsiteX5" fmla="*/ 141959 w 2561168"/>
              <a:gd name="connsiteY5" fmla="*/ 3620505 h 3644023"/>
              <a:gd name="connsiteX6" fmla="*/ 118441 w 2561168"/>
              <a:gd name="connsiteY6" fmla="*/ 3644023 h 3644023"/>
              <a:gd name="connsiteX7" fmla="*/ 24369 w 2561168"/>
              <a:gd name="connsiteY7" fmla="*/ 3644023 h 3644023"/>
              <a:gd name="connsiteX8" fmla="*/ 851 w 2561168"/>
              <a:gd name="connsiteY8" fmla="*/ 3620505 h 3644023"/>
              <a:gd name="connsiteX9" fmla="*/ 851 w 2561168"/>
              <a:gd name="connsiteY9" fmla="*/ 1297437 h 3644023"/>
              <a:gd name="connsiteX10" fmla="*/ 0 w 2561168"/>
              <a:gd name="connsiteY10" fmla="*/ 1280584 h 3644023"/>
              <a:gd name="connsiteX11" fmla="*/ 851 w 2561168"/>
              <a:gd name="connsiteY11" fmla="*/ 1263731 h 3644023"/>
              <a:gd name="connsiteX12" fmla="*/ 851 w 2561168"/>
              <a:gd name="connsiteY12" fmla="*/ 1206727 h 3644023"/>
              <a:gd name="connsiteX13" fmla="*/ 4129 w 2561168"/>
              <a:gd name="connsiteY13" fmla="*/ 1198813 h 3644023"/>
              <a:gd name="connsiteX14" fmla="*/ 6612 w 2561168"/>
              <a:gd name="connsiteY14" fmla="*/ 1149652 h 3644023"/>
              <a:gd name="connsiteX15" fmla="*/ 1280584 w 2561168"/>
              <a:gd name="connsiteY15" fmla="*/ 0 h 3644023"/>
              <a:gd name="connsiteX0" fmla="*/ 1280584 w 2561168"/>
              <a:gd name="connsiteY0" fmla="*/ 0 h 3758683"/>
              <a:gd name="connsiteX1" fmla="*/ 2561168 w 2561168"/>
              <a:gd name="connsiteY1" fmla="*/ 1280584 h 3758683"/>
              <a:gd name="connsiteX2" fmla="*/ 1280584 w 2561168"/>
              <a:gd name="connsiteY2" fmla="*/ 2561168 h 3758683"/>
              <a:gd name="connsiteX3" fmla="*/ 154560 w 2561168"/>
              <a:gd name="connsiteY3" fmla="*/ 1890986 h 3758683"/>
              <a:gd name="connsiteX4" fmla="*/ 141959 w 2561168"/>
              <a:gd name="connsiteY4" fmla="*/ 1864829 h 3758683"/>
              <a:gd name="connsiteX5" fmla="*/ 141959 w 2561168"/>
              <a:gd name="connsiteY5" fmla="*/ 3620505 h 3758683"/>
              <a:gd name="connsiteX6" fmla="*/ 24369 w 2561168"/>
              <a:gd name="connsiteY6" fmla="*/ 3644023 h 3758683"/>
              <a:gd name="connsiteX7" fmla="*/ 851 w 2561168"/>
              <a:gd name="connsiteY7" fmla="*/ 3620505 h 3758683"/>
              <a:gd name="connsiteX8" fmla="*/ 851 w 2561168"/>
              <a:gd name="connsiteY8" fmla="*/ 1297437 h 3758683"/>
              <a:gd name="connsiteX9" fmla="*/ 0 w 2561168"/>
              <a:gd name="connsiteY9" fmla="*/ 1280584 h 3758683"/>
              <a:gd name="connsiteX10" fmla="*/ 851 w 2561168"/>
              <a:gd name="connsiteY10" fmla="*/ 1263731 h 3758683"/>
              <a:gd name="connsiteX11" fmla="*/ 851 w 2561168"/>
              <a:gd name="connsiteY11" fmla="*/ 1206727 h 3758683"/>
              <a:gd name="connsiteX12" fmla="*/ 4129 w 2561168"/>
              <a:gd name="connsiteY12" fmla="*/ 1198813 h 3758683"/>
              <a:gd name="connsiteX13" fmla="*/ 6612 w 2561168"/>
              <a:gd name="connsiteY13" fmla="*/ 1149652 h 3758683"/>
              <a:gd name="connsiteX14" fmla="*/ 1280584 w 2561168"/>
              <a:gd name="connsiteY14" fmla="*/ 0 h 3758683"/>
              <a:gd name="connsiteX0" fmla="*/ 1280584 w 2561168"/>
              <a:gd name="connsiteY0" fmla="*/ 0 h 3876648"/>
              <a:gd name="connsiteX1" fmla="*/ 2561168 w 2561168"/>
              <a:gd name="connsiteY1" fmla="*/ 1280584 h 3876648"/>
              <a:gd name="connsiteX2" fmla="*/ 1280584 w 2561168"/>
              <a:gd name="connsiteY2" fmla="*/ 2561168 h 3876648"/>
              <a:gd name="connsiteX3" fmla="*/ 154560 w 2561168"/>
              <a:gd name="connsiteY3" fmla="*/ 1890986 h 3876648"/>
              <a:gd name="connsiteX4" fmla="*/ 141959 w 2561168"/>
              <a:gd name="connsiteY4" fmla="*/ 1864829 h 3876648"/>
              <a:gd name="connsiteX5" fmla="*/ 141959 w 2561168"/>
              <a:gd name="connsiteY5" fmla="*/ 3620505 h 3876648"/>
              <a:gd name="connsiteX6" fmla="*/ 851 w 2561168"/>
              <a:gd name="connsiteY6" fmla="*/ 3620505 h 3876648"/>
              <a:gd name="connsiteX7" fmla="*/ 851 w 2561168"/>
              <a:gd name="connsiteY7" fmla="*/ 1297437 h 3876648"/>
              <a:gd name="connsiteX8" fmla="*/ 0 w 2561168"/>
              <a:gd name="connsiteY8" fmla="*/ 1280584 h 3876648"/>
              <a:gd name="connsiteX9" fmla="*/ 851 w 2561168"/>
              <a:gd name="connsiteY9" fmla="*/ 1263731 h 3876648"/>
              <a:gd name="connsiteX10" fmla="*/ 851 w 2561168"/>
              <a:gd name="connsiteY10" fmla="*/ 1206727 h 3876648"/>
              <a:gd name="connsiteX11" fmla="*/ 4129 w 2561168"/>
              <a:gd name="connsiteY11" fmla="*/ 1198813 h 3876648"/>
              <a:gd name="connsiteX12" fmla="*/ 6612 w 2561168"/>
              <a:gd name="connsiteY12" fmla="*/ 1149652 h 3876648"/>
              <a:gd name="connsiteX13" fmla="*/ 1280584 w 2561168"/>
              <a:gd name="connsiteY13" fmla="*/ 0 h 3876648"/>
              <a:gd name="connsiteX0" fmla="*/ 1280584 w 2561168"/>
              <a:gd name="connsiteY0" fmla="*/ 0 h 3620505"/>
              <a:gd name="connsiteX1" fmla="*/ 2561168 w 2561168"/>
              <a:gd name="connsiteY1" fmla="*/ 1280584 h 3620505"/>
              <a:gd name="connsiteX2" fmla="*/ 1280584 w 2561168"/>
              <a:gd name="connsiteY2" fmla="*/ 2561168 h 3620505"/>
              <a:gd name="connsiteX3" fmla="*/ 154560 w 2561168"/>
              <a:gd name="connsiteY3" fmla="*/ 1890986 h 3620505"/>
              <a:gd name="connsiteX4" fmla="*/ 141959 w 2561168"/>
              <a:gd name="connsiteY4" fmla="*/ 1864829 h 3620505"/>
              <a:gd name="connsiteX5" fmla="*/ 141959 w 2561168"/>
              <a:gd name="connsiteY5" fmla="*/ 3620505 h 3620505"/>
              <a:gd name="connsiteX6" fmla="*/ 851 w 2561168"/>
              <a:gd name="connsiteY6" fmla="*/ 3620505 h 3620505"/>
              <a:gd name="connsiteX7" fmla="*/ 851 w 2561168"/>
              <a:gd name="connsiteY7" fmla="*/ 1297437 h 3620505"/>
              <a:gd name="connsiteX8" fmla="*/ 0 w 2561168"/>
              <a:gd name="connsiteY8" fmla="*/ 1280584 h 3620505"/>
              <a:gd name="connsiteX9" fmla="*/ 851 w 2561168"/>
              <a:gd name="connsiteY9" fmla="*/ 1263731 h 3620505"/>
              <a:gd name="connsiteX10" fmla="*/ 851 w 2561168"/>
              <a:gd name="connsiteY10" fmla="*/ 1206727 h 3620505"/>
              <a:gd name="connsiteX11" fmla="*/ 4129 w 2561168"/>
              <a:gd name="connsiteY11" fmla="*/ 1198813 h 3620505"/>
              <a:gd name="connsiteX12" fmla="*/ 6612 w 2561168"/>
              <a:gd name="connsiteY12" fmla="*/ 1149652 h 3620505"/>
              <a:gd name="connsiteX13" fmla="*/ 1280584 w 2561168"/>
              <a:gd name="connsiteY13" fmla="*/ 0 h 3620505"/>
              <a:gd name="connsiteX0" fmla="*/ 1280584 w 2561168"/>
              <a:gd name="connsiteY0" fmla="*/ 0 h 3620505"/>
              <a:gd name="connsiteX1" fmla="*/ 2561168 w 2561168"/>
              <a:gd name="connsiteY1" fmla="*/ 1280584 h 3620505"/>
              <a:gd name="connsiteX2" fmla="*/ 1280584 w 2561168"/>
              <a:gd name="connsiteY2" fmla="*/ 2561168 h 3620505"/>
              <a:gd name="connsiteX3" fmla="*/ 154560 w 2561168"/>
              <a:gd name="connsiteY3" fmla="*/ 1890986 h 3620505"/>
              <a:gd name="connsiteX4" fmla="*/ 141959 w 2561168"/>
              <a:gd name="connsiteY4" fmla="*/ 1864829 h 3620505"/>
              <a:gd name="connsiteX5" fmla="*/ 141959 w 2561168"/>
              <a:gd name="connsiteY5" fmla="*/ 3620505 h 3620505"/>
              <a:gd name="connsiteX6" fmla="*/ 851 w 2561168"/>
              <a:gd name="connsiteY6" fmla="*/ 3477070 h 3620505"/>
              <a:gd name="connsiteX7" fmla="*/ 851 w 2561168"/>
              <a:gd name="connsiteY7" fmla="*/ 1297437 h 3620505"/>
              <a:gd name="connsiteX8" fmla="*/ 0 w 2561168"/>
              <a:gd name="connsiteY8" fmla="*/ 1280584 h 3620505"/>
              <a:gd name="connsiteX9" fmla="*/ 851 w 2561168"/>
              <a:gd name="connsiteY9" fmla="*/ 1263731 h 3620505"/>
              <a:gd name="connsiteX10" fmla="*/ 851 w 2561168"/>
              <a:gd name="connsiteY10" fmla="*/ 1206727 h 3620505"/>
              <a:gd name="connsiteX11" fmla="*/ 4129 w 2561168"/>
              <a:gd name="connsiteY11" fmla="*/ 1198813 h 3620505"/>
              <a:gd name="connsiteX12" fmla="*/ 6612 w 2561168"/>
              <a:gd name="connsiteY12" fmla="*/ 1149652 h 3620505"/>
              <a:gd name="connsiteX13" fmla="*/ 1280584 w 2561168"/>
              <a:gd name="connsiteY13" fmla="*/ 0 h 3620505"/>
              <a:gd name="connsiteX0" fmla="*/ 1280584 w 2561168"/>
              <a:gd name="connsiteY0" fmla="*/ 0 h 3489023"/>
              <a:gd name="connsiteX1" fmla="*/ 2561168 w 2561168"/>
              <a:gd name="connsiteY1" fmla="*/ 1280584 h 3489023"/>
              <a:gd name="connsiteX2" fmla="*/ 1280584 w 2561168"/>
              <a:gd name="connsiteY2" fmla="*/ 2561168 h 3489023"/>
              <a:gd name="connsiteX3" fmla="*/ 154560 w 2561168"/>
              <a:gd name="connsiteY3" fmla="*/ 1890986 h 3489023"/>
              <a:gd name="connsiteX4" fmla="*/ 141959 w 2561168"/>
              <a:gd name="connsiteY4" fmla="*/ 1864829 h 3489023"/>
              <a:gd name="connsiteX5" fmla="*/ 141959 w 2561168"/>
              <a:gd name="connsiteY5" fmla="*/ 3489023 h 3489023"/>
              <a:gd name="connsiteX6" fmla="*/ 851 w 2561168"/>
              <a:gd name="connsiteY6" fmla="*/ 3477070 h 3489023"/>
              <a:gd name="connsiteX7" fmla="*/ 851 w 2561168"/>
              <a:gd name="connsiteY7" fmla="*/ 1297437 h 3489023"/>
              <a:gd name="connsiteX8" fmla="*/ 0 w 2561168"/>
              <a:gd name="connsiteY8" fmla="*/ 1280584 h 3489023"/>
              <a:gd name="connsiteX9" fmla="*/ 851 w 2561168"/>
              <a:gd name="connsiteY9" fmla="*/ 1263731 h 3489023"/>
              <a:gd name="connsiteX10" fmla="*/ 851 w 2561168"/>
              <a:gd name="connsiteY10" fmla="*/ 1206727 h 3489023"/>
              <a:gd name="connsiteX11" fmla="*/ 4129 w 2561168"/>
              <a:gd name="connsiteY11" fmla="*/ 1198813 h 3489023"/>
              <a:gd name="connsiteX12" fmla="*/ 6612 w 2561168"/>
              <a:gd name="connsiteY12" fmla="*/ 1149652 h 3489023"/>
              <a:gd name="connsiteX13" fmla="*/ 1280584 w 2561168"/>
              <a:gd name="connsiteY13" fmla="*/ 0 h 34890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61168" h="3489023">
                <a:moveTo>
                  <a:pt x="1280584" y="0"/>
                </a:moveTo>
                <a:cubicBezTo>
                  <a:pt x="1987831" y="0"/>
                  <a:pt x="2561168" y="573337"/>
                  <a:pt x="2561168" y="1280584"/>
                </a:cubicBezTo>
                <a:cubicBezTo>
                  <a:pt x="2561168" y="1987831"/>
                  <a:pt x="1987831" y="2561168"/>
                  <a:pt x="1280584" y="2561168"/>
                </a:cubicBezTo>
                <a:cubicBezTo>
                  <a:pt x="794352" y="2561168"/>
                  <a:pt x="371413" y="2290177"/>
                  <a:pt x="154560" y="1890986"/>
                </a:cubicBezTo>
                <a:lnTo>
                  <a:pt x="141959" y="1864829"/>
                </a:lnTo>
                <a:lnTo>
                  <a:pt x="141959" y="3489023"/>
                </a:lnTo>
                <a:lnTo>
                  <a:pt x="851" y="3477070"/>
                </a:lnTo>
                <a:lnTo>
                  <a:pt x="851" y="1297437"/>
                </a:lnTo>
                <a:cubicBezTo>
                  <a:pt x="567" y="1291819"/>
                  <a:pt x="284" y="1286202"/>
                  <a:pt x="0" y="1280584"/>
                </a:cubicBezTo>
                <a:cubicBezTo>
                  <a:pt x="284" y="1274966"/>
                  <a:pt x="567" y="1269349"/>
                  <a:pt x="851" y="1263731"/>
                </a:cubicBezTo>
                <a:lnTo>
                  <a:pt x="851" y="1206727"/>
                </a:lnTo>
                <a:lnTo>
                  <a:pt x="4129" y="1198813"/>
                </a:lnTo>
                <a:lnTo>
                  <a:pt x="6612" y="1149652"/>
                </a:lnTo>
                <a:cubicBezTo>
                  <a:pt x="72190" y="503909"/>
                  <a:pt x="617540" y="0"/>
                  <a:pt x="1280584" y="0"/>
                </a:cubicBezTo>
                <a:close/>
              </a:path>
            </a:pathLst>
          </a:custGeom>
          <a:solidFill>
            <a:schemeClr val="accent3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2362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A4E1197F-CF46-43ED-8357-62BF00E99B57}"/>
              </a:ext>
            </a:extLst>
          </p:cNvPr>
          <p:cNvSpPr/>
          <p:nvPr/>
        </p:nvSpPr>
        <p:spPr>
          <a:xfrm>
            <a:off x="8804537" y="2712325"/>
            <a:ext cx="3414210" cy="5097402"/>
          </a:xfrm>
          <a:custGeom>
            <a:avLst/>
            <a:gdLst>
              <a:gd name="connsiteX0" fmla="*/ 2261896 w 2261896"/>
              <a:gd name="connsiteY0" fmla="*/ 1130948 h 3591763"/>
              <a:gd name="connsiteX1" fmla="*/ 2260837 w 2261896"/>
              <a:gd name="connsiteY1" fmla="*/ 1151912 h 3591763"/>
              <a:gd name="connsiteX2" fmla="*/ 2261896 w 2261896"/>
              <a:gd name="connsiteY2" fmla="*/ 1154467 h 3591763"/>
              <a:gd name="connsiteX3" fmla="*/ 2261896 w 2261896"/>
              <a:gd name="connsiteY3" fmla="*/ 3568245 h 3591763"/>
              <a:gd name="connsiteX4" fmla="*/ 2238378 w 2261896"/>
              <a:gd name="connsiteY4" fmla="*/ 3591763 h 3591763"/>
              <a:gd name="connsiteX5" fmla="*/ 2144306 w 2261896"/>
              <a:gd name="connsiteY5" fmla="*/ 3591763 h 3591763"/>
              <a:gd name="connsiteX6" fmla="*/ 2120788 w 2261896"/>
              <a:gd name="connsiteY6" fmla="*/ 3568245 h 3591763"/>
              <a:gd name="connsiteX7" fmla="*/ 2120788 w 2261896"/>
              <a:gd name="connsiteY7" fmla="*/ 1677611 h 3591763"/>
              <a:gd name="connsiteX8" fmla="*/ 2068748 w 2261896"/>
              <a:gd name="connsiteY8" fmla="*/ 1763272 h 3591763"/>
              <a:gd name="connsiteX9" fmla="*/ 1130948 w 2261896"/>
              <a:gd name="connsiteY9" fmla="*/ 2261896 h 3591763"/>
              <a:gd name="connsiteX10" fmla="*/ 0 w 2261896"/>
              <a:gd name="connsiteY10" fmla="*/ 1130948 h 3591763"/>
              <a:gd name="connsiteX11" fmla="*/ 1130948 w 2261896"/>
              <a:gd name="connsiteY11" fmla="*/ 0 h 3591763"/>
              <a:gd name="connsiteX12" fmla="*/ 2261896 w 2261896"/>
              <a:gd name="connsiteY12" fmla="*/ 1130948 h 3591763"/>
              <a:gd name="connsiteX0" fmla="*/ 2261896 w 2261896"/>
              <a:gd name="connsiteY0" fmla="*/ 1130948 h 3755091"/>
              <a:gd name="connsiteX1" fmla="*/ 2260837 w 2261896"/>
              <a:gd name="connsiteY1" fmla="*/ 1151912 h 3755091"/>
              <a:gd name="connsiteX2" fmla="*/ 2261896 w 2261896"/>
              <a:gd name="connsiteY2" fmla="*/ 1154467 h 3755091"/>
              <a:gd name="connsiteX3" fmla="*/ 2261896 w 2261896"/>
              <a:gd name="connsiteY3" fmla="*/ 3568245 h 3755091"/>
              <a:gd name="connsiteX4" fmla="*/ 2144306 w 2261896"/>
              <a:gd name="connsiteY4" fmla="*/ 3591763 h 3755091"/>
              <a:gd name="connsiteX5" fmla="*/ 2120788 w 2261896"/>
              <a:gd name="connsiteY5" fmla="*/ 3568245 h 3755091"/>
              <a:gd name="connsiteX6" fmla="*/ 2120788 w 2261896"/>
              <a:gd name="connsiteY6" fmla="*/ 1677611 h 3755091"/>
              <a:gd name="connsiteX7" fmla="*/ 2068748 w 2261896"/>
              <a:gd name="connsiteY7" fmla="*/ 1763272 h 3755091"/>
              <a:gd name="connsiteX8" fmla="*/ 1130948 w 2261896"/>
              <a:gd name="connsiteY8" fmla="*/ 2261896 h 3755091"/>
              <a:gd name="connsiteX9" fmla="*/ 0 w 2261896"/>
              <a:gd name="connsiteY9" fmla="*/ 1130948 h 3755091"/>
              <a:gd name="connsiteX10" fmla="*/ 1130948 w 2261896"/>
              <a:gd name="connsiteY10" fmla="*/ 0 h 3755091"/>
              <a:gd name="connsiteX11" fmla="*/ 2261896 w 2261896"/>
              <a:gd name="connsiteY11" fmla="*/ 1130948 h 3755091"/>
              <a:gd name="connsiteX0" fmla="*/ 2261896 w 2261896"/>
              <a:gd name="connsiteY0" fmla="*/ 1130948 h 3838256"/>
              <a:gd name="connsiteX1" fmla="*/ 2260837 w 2261896"/>
              <a:gd name="connsiteY1" fmla="*/ 1151912 h 3838256"/>
              <a:gd name="connsiteX2" fmla="*/ 2261896 w 2261896"/>
              <a:gd name="connsiteY2" fmla="*/ 1154467 h 3838256"/>
              <a:gd name="connsiteX3" fmla="*/ 2261896 w 2261896"/>
              <a:gd name="connsiteY3" fmla="*/ 3568245 h 3838256"/>
              <a:gd name="connsiteX4" fmla="*/ 2120788 w 2261896"/>
              <a:gd name="connsiteY4" fmla="*/ 3568245 h 3838256"/>
              <a:gd name="connsiteX5" fmla="*/ 2120788 w 2261896"/>
              <a:gd name="connsiteY5" fmla="*/ 1677611 h 3838256"/>
              <a:gd name="connsiteX6" fmla="*/ 2068748 w 2261896"/>
              <a:gd name="connsiteY6" fmla="*/ 1763272 h 3838256"/>
              <a:gd name="connsiteX7" fmla="*/ 1130948 w 2261896"/>
              <a:gd name="connsiteY7" fmla="*/ 2261896 h 3838256"/>
              <a:gd name="connsiteX8" fmla="*/ 0 w 2261896"/>
              <a:gd name="connsiteY8" fmla="*/ 1130948 h 3838256"/>
              <a:gd name="connsiteX9" fmla="*/ 1130948 w 2261896"/>
              <a:gd name="connsiteY9" fmla="*/ 0 h 3838256"/>
              <a:gd name="connsiteX10" fmla="*/ 2261896 w 2261896"/>
              <a:gd name="connsiteY10" fmla="*/ 1130948 h 3838256"/>
              <a:gd name="connsiteX0" fmla="*/ 2261896 w 2261896"/>
              <a:gd name="connsiteY0" fmla="*/ 1130948 h 3568245"/>
              <a:gd name="connsiteX1" fmla="*/ 2260837 w 2261896"/>
              <a:gd name="connsiteY1" fmla="*/ 1151912 h 3568245"/>
              <a:gd name="connsiteX2" fmla="*/ 2261896 w 2261896"/>
              <a:gd name="connsiteY2" fmla="*/ 1154467 h 3568245"/>
              <a:gd name="connsiteX3" fmla="*/ 2261896 w 2261896"/>
              <a:gd name="connsiteY3" fmla="*/ 3568245 h 3568245"/>
              <a:gd name="connsiteX4" fmla="*/ 2120788 w 2261896"/>
              <a:gd name="connsiteY4" fmla="*/ 3568245 h 3568245"/>
              <a:gd name="connsiteX5" fmla="*/ 2120788 w 2261896"/>
              <a:gd name="connsiteY5" fmla="*/ 1677611 h 3568245"/>
              <a:gd name="connsiteX6" fmla="*/ 2068748 w 2261896"/>
              <a:gd name="connsiteY6" fmla="*/ 1763272 h 3568245"/>
              <a:gd name="connsiteX7" fmla="*/ 1130948 w 2261896"/>
              <a:gd name="connsiteY7" fmla="*/ 2261896 h 3568245"/>
              <a:gd name="connsiteX8" fmla="*/ 0 w 2261896"/>
              <a:gd name="connsiteY8" fmla="*/ 1130948 h 3568245"/>
              <a:gd name="connsiteX9" fmla="*/ 1130948 w 2261896"/>
              <a:gd name="connsiteY9" fmla="*/ 0 h 3568245"/>
              <a:gd name="connsiteX10" fmla="*/ 2261896 w 2261896"/>
              <a:gd name="connsiteY10" fmla="*/ 1130948 h 3568245"/>
              <a:gd name="connsiteX0" fmla="*/ 2261896 w 2261896"/>
              <a:gd name="connsiteY0" fmla="*/ 1130948 h 3568245"/>
              <a:gd name="connsiteX1" fmla="*/ 2260837 w 2261896"/>
              <a:gd name="connsiteY1" fmla="*/ 1151912 h 3568245"/>
              <a:gd name="connsiteX2" fmla="*/ 2261896 w 2261896"/>
              <a:gd name="connsiteY2" fmla="*/ 1154467 h 3568245"/>
              <a:gd name="connsiteX3" fmla="*/ 2261896 w 2261896"/>
              <a:gd name="connsiteY3" fmla="*/ 3568245 h 3568245"/>
              <a:gd name="connsiteX4" fmla="*/ 2120788 w 2261896"/>
              <a:gd name="connsiteY4" fmla="*/ 3353095 h 3568245"/>
              <a:gd name="connsiteX5" fmla="*/ 2120788 w 2261896"/>
              <a:gd name="connsiteY5" fmla="*/ 1677611 h 3568245"/>
              <a:gd name="connsiteX6" fmla="*/ 2068748 w 2261896"/>
              <a:gd name="connsiteY6" fmla="*/ 1763272 h 3568245"/>
              <a:gd name="connsiteX7" fmla="*/ 1130948 w 2261896"/>
              <a:gd name="connsiteY7" fmla="*/ 2261896 h 3568245"/>
              <a:gd name="connsiteX8" fmla="*/ 0 w 2261896"/>
              <a:gd name="connsiteY8" fmla="*/ 1130948 h 3568245"/>
              <a:gd name="connsiteX9" fmla="*/ 1130948 w 2261896"/>
              <a:gd name="connsiteY9" fmla="*/ 0 h 3568245"/>
              <a:gd name="connsiteX10" fmla="*/ 2261896 w 2261896"/>
              <a:gd name="connsiteY10" fmla="*/ 1130948 h 3568245"/>
              <a:gd name="connsiteX0" fmla="*/ 2261896 w 2261896"/>
              <a:gd name="connsiteY0" fmla="*/ 1130948 h 3377001"/>
              <a:gd name="connsiteX1" fmla="*/ 2260837 w 2261896"/>
              <a:gd name="connsiteY1" fmla="*/ 1151912 h 3377001"/>
              <a:gd name="connsiteX2" fmla="*/ 2261896 w 2261896"/>
              <a:gd name="connsiteY2" fmla="*/ 1154467 h 3377001"/>
              <a:gd name="connsiteX3" fmla="*/ 2255920 w 2261896"/>
              <a:gd name="connsiteY3" fmla="*/ 3377001 h 3377001"/>
              <a:gd name="connsiteX4" fmla="*/ 2120788 w 2261896"/>
              <a:gd name="connsiteY4" fmla="*/ 3353095 h 3377001"/>
              <a:gd name="connsiteX5" fmla="*/ 2120788 w 2261896"/>
              <a:gd name="connsiteY5" fmla="*/ 1677611 h 3377001"/>
              <a:gd name="connsiteX6" fmla="*/ 2068748 w 2261896"/>
              <a:gd name="connsiteY6" fmla="*/ 1763272 h 3377001"/>
              <a:gd name="connsiteX7" fmla="*/ 1130948 w 2261896"/>
              <a:gd name="connsiteY7" fmla="*/ 2261896 h 3377001"/>
              <a:gd name="connsiteX8" fmla="*/ 0 w 2261896"/>
              <a:gd name="connsiteY8" fmla="*/ 1130948 h 3377001"/>
              <a:gd name="connsiteX9" fmla="*/ 1130948 w 2261896"/>
              <a:gd name="connsiteY9" fmla="*/ 0 h 3377001"/>
              <a:gd name="connsiteX10" fmla="*/ 2261896 w 2261896"/>
              <a:gd name="connsiteY10" fmla="*/ 1130948 h 3377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61896" h="3377001">
                <a:moveTo>
                  <a:pt x="2261896" y="1130948"/>
                </a:moveTo>
                <a:lnTo>
                  <a:pt x="2260837" y="1151912"/>
                </a:lnTo>
                <a:lnTo>
                  <a:pt x="2261896" y="1154467"/>
                </a:lnTo>
                <a:lnTo>
                  <a:pt x="2255920" y="3377001"/>
                </a:lnTo>
                <a:lnTo>
                  <a:pt x="2120788" y="3353095"/>
                </a:lnTo>
                <a:lnTo>
                  <a:pt x="2120788" y="1677611"/>
                </a:lnTo>
                <a:lnTo>
                  <a:pt x="2068748" y="1763272"/>
                </a:lnTo>
                <a:cubicBezTo>
                  <a:pt x="1865508" y="2064106"/>
                  <a:pt x="1521326" y="2261896"/>
                  <a:pt x="1130948" y="2261896"/>
                </a:cubicBezTo>
                <a:cubicBezTo>
                  <a:pt x="506343" y="2261896"/>
                  <a:pt x="0" y="1755553"/>
                  <a:pt x="0" y="1130948"/>
                </a:cubicBezTo>
                <a:cubicBezTo>
                  <a:pt x="0" y="506343"/>
                  <a:pt x="506343" y="0"/>
                  <a:pt x="1130948" y="0"/>
                </a:cubicBezTo>
                <a:cubicBezTo>
                  <a:pt x="1755553" y="0"/>
                  <a:pt x="2261896" y="506343"/>
                  <a:pt x="2261896" y="1130948"/>
                </a:cubicBezTo>
                <a:close/>
              </a:path>
            </a:pathLst>
          </a:custGeom>
          <a:solidFill>
            <a:schemeClr val="accent3">
              <a:lumMod val="75000"/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 sz="2362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F2412369-F862-9423-D8C5-C2891C490048}"/>
              </a:ext>
            </a:extLst>
          </p:cNvPr>
          <p:cNvSpPr/>
          <p:nvPr/>
        </p:nvSpPr>
        <p:spPr>
          <a:xfrm rot="5400000">
            <a:off x="8291632" y="2220387"/>
            <a:ext cx="3030147" cy="4398089"/>
          </a:xfrm>
          <a:custGeom>
            <a:avLst/>
            <a:gdLst>
              <a:gd name="connsiteX0" fmla="*/ 1003728 w 2007456"/>
              <a:gd name="connsiteY0" fmla="*/ 0 h 3074515"/>
              <a:gd name="connsiteX1" fmla="*/ 2007456 w 2007456"/>
              <a:gd name="connsiteY1" fmla="*/ 1003728 h 3074515"/>
              <a:gd name="connsiteX2" fmla="*/ 2004857 w 2007456"/>
              <a:gd name="connsiteY2" fmla="*/ 1055198 h 3074515"/>
              <a:gd name="connsiteX3" fmla="*/ 2004857 w 2007456"/>
              <a:gd name="connsiteY3" fmla="*/ 3051168 h 3074515"/>
              <a:gd name="connsiteX4" fmla="*/ 1981510 w 2007456"/>
              <a:gd name="connsiteY4" fmla="*/ 3074515 h 3074515"/>
              <a:gd name="connsiteX5" fmla="*/ 1888123 w 2007456"/>
              <a:gd name="connsiteY5" fmla="*/ 3074515 h 3074515"/>
              <a:gd name="connsiteX6" fmla="*/ 1864776 w 2007456"/>
              <a:gd name="connsiteY6" fmla="*/ 3051168 h 3074515"/>
              <a:gd name="connsiteX7" fmla="*/ 1864776 w 2007456"/>
              <a:gd name="connsiteY7" fmla="*/ 1517613 h 3074515"/>
              <a:gd name="connsiteX8" fmla="*/ 1836035 w 2007456"/>
              <a:gd name="connsiteY8" fmla="*/ 1564922 h 3074515"/>
              <a:gd name="connsiteX9" fmla="*/ 1003728 w 2007456"/>
              <a:gd name="connsiteY9" fmla="*/ 2007456 h 3074515"/>
              <a:gd name="connsiteX10" fmla="*/ 0 w 2007456"/>
              <a:gd name="connsiteY10" fmla="*/ 1003728 h 3074515"/>
              <a:gd name="connsiteX11" fmla="*/ 1003728 w 2007456"/>
              <a:gd name="connsiteY11" fmla="*/ 0 h 3074515"/>
              <a:gd name="connsiteX0" fmla="*/ 1003728 w 2007456"/>
              <a:gd name="connsiteY0" fmla="*/ 0 h 3074515"/>
              <a:gd name="connsiteX1" fmla="*/ 2007456 w 2007456"/>
              <a:gd name="connsiteY1" fmla="*/ 1003728 h 3074515"/>
              <a:gd name="connsiteX2" fmla="*/ 2004857 w 2007456"/>
              <a:gd name="connsiteY2" fmla="*/ 1055198 h 3074515"/>
              <a:gd name="connsiteX3" fmla="*/ 2004857 w 2007456"/>
              <a:gd name="connsiteY3" fmla="*/ 3051168 h 3074515"/>
              <a:gd name="connsiteX4" fmla="*/ 1981510 w 2007456"/>
              <a:gd name="connsiteY4" fmla="*/ 3074515 h 3074515"/>
              <a:gd name="connsiteX5" fmla="*/ 1864776 w 2007456"/>
              <a:gd name="connsiteY5" fmla="*/ 3051168 h 3074515"/>
              <a:gd name="connsiteX6" fmla="*/ 1864776 w 2007456"/>
              <a:gd name="connsiteY6" fmla="*/ 1517613 h 3074515"/>
              <a:gd name="connsiteX7" fmla="*/ 1836035 w 2007456"/>
              <a:gd name="connsiteY7" fmla="*/ 1564922 h 3074515"/>
              <a:gd name="connsiteX8" fmla="*/ 1003728 w 2007456"/>
              <a:gd name="connsiteY8" fmla="*/ 2007456 h 3074515"/>
              <a:gd name="connsiteX9" fmla="*/ 0 w 2007456"/>
              <a:gd name="connsiteY9" fmla="*/ 1003728 h 3074515"/>
              <a:gd name="connsiteX10" fmla="*/ 1003728 w 2007456"/>
              <a:gd name="connsiteY10" fmla="*/ 0 h 3074515"/>
              <a:gd name="connsiteX0" fmla="*/ 1003728 w 2007456"/>
              <a:gd name="connsiteY0" fmla="*/ 0 h 3272702"/>
              <a:gd name="connsiteX1" fmla="*/ 2007456 w 2007456"/>
              <a:gd name="connsiteY1" fmla="*/ 1003728 h 3272702"/>
              <a:gd name="connsiteX2" fmla="*/ 2004857 w 2007456"/>
              <a:gd name="connsiteY2" fmla="*/ 1055198 h 3272702"/>
              <a:gd name="connsiteX3" fmla="*/ 2004857 w 2007456"/>
              <a:gd name="connsiteY3" fmla="*/ 3051168 h 3272702"/>
              <a:gd name="connsiteX4" fmla="*/ 1864776 w 2007456"/>
              <a:gd name="connsiteY4" fmla="*/ 3051168 h 3272702"/>
              <a:gd name="connsiteX5" fmla="*/ 1864776 w 2007456"/>
              <a:gd name="connsiteY5" fmla="*/ 1517613 h 3272702"/>
              <a:gd name="connsiteX6" fmla="*/ 1836035 w 2007456"/>
              <a:gd name="connsiteY6" fmla="*/ 1564922 h 3272702"/>
              <a:gd name="connsiteX7" fmla="*/ 1003728 w 2007456"/>
              <a:gd name="connsiteY7" fmla="*/ 2007456 h 3272702"/>
              <a:gd name="connsiteX8" fmla="*/ 0 w 2007456"/>
              <a:gd name="connsiteY8" fmla="*/ 1003728 h 3272702"/>
              <a:gd name="connsiteX9" fmla="*/ 1003728 w 2007456"/>
              <a:gd name="connsiteY9" fmla="*/ 0 h 3272702"/>
              <a:gd name="connsiteX0" fmla="*/ 1003728 w 2007456"/>
              <a:gd name="connsiteY0" fmla="*/ 0 h 3051168"/>
              <a:gd name="connsiteX1" fmla="*/ 2007456 w 2007456"/>
              <a:gd name="connsiteY1" fmla="*/ 1003728 h 3051168"/>
              <a:gd name="connsiteX2" fmla="*/ 2004857 w 2007456"/>
              <a:gd name="connsiteY2" fmla="*/ 1055198 h 3051168"/>
              <a:gd name="connsiteX3" fmla="*/ 2004857 w 2007456"/>
              <a:gd name="connsiteY3" fmla="*/ 3051168 h 3051168"/>
              <a:gd name="connsiteX4" fmla="*/ 1864776 w 2007456"/>
              <a:gd name="connsiteY4" fmla="*/ 3051168 h 3051168"/>
              <a:gd name="connsiteX5" fmla="*/ 1864776 w 2007456"/>
              <a:gd name="connsiteY5" fmla="*/ 1517613 h 3051168"/>
              <a:gd name="connsiteX6" fmla="*/ 1836035 w 2007456"/>
              <a:gd name="connsiteY6" fmla="*/ 1564922 h 3051168"/>
              <a:gd name="connsiteX7" fmla="*/ 1003728 w 2007456"/>
              <a:gd name="connsiteY7" fmla="*/ 2007456 h 3051168"/>
              <a:gd name="connsiteX8" fmla="*/ 0 w 2007456"/>
              <a:gd name="connsiteY8" fmla="*/ 1003728 h 3051168"/>
              <a:gd name="connsiteX9" fmla="*/ 1003728 w 2007456"/>
              <a:gd name="connsiteY9" fmla="*/ 0 h 3051168"/>
              <a:gd name="connsiteX0" fmla="*/ 1003728 w 2007456"/>
              <a:gd name="connsiteY0" fmla="*/ 0 h 3051168"/>
              <a:gd name="connsiteX1" fmla="*/ 2007456 w 2007456"/>
              <a:gd name="connsiteY1" fmla="*/ 1003728 h 3051168"/>
              <a:gd name="connsiteX2" fmla="*/ 2004857 w 2007456"/>
              <a:gd name="connsiteY2" fmla="*/ 1055198 h 3051168"/>
              <a:gd name="connsiteX3" fmla="*/ 2004857 w 2007456"/>
              <a:gd name="connsiteY3" fmla="*/ 3051168 h 3051168"/>
              <a:gd name="connsiteX4" fmla="*/ 1858800 w 2007456"/>
              <a:gd name="connsiteY4" fmla="*/ 2865897 h 3051168"/>
              <a:gd name="connsiteX5" fmla="*/ 1864776 w 2007456"/>
              <a:gd name="connsiteY5" fmla="*/ 1517613 h 3051168"/>
              <a:gd name="connsiteX6" fmla="*/ 1836035 w 2007456"/>
              <a:gd name="connsiteY6" fmla="*/ 1564922 h 3051168"/>
              <a:gd name="connsiteX7" fmla="*/ 1003728 w 2007456"/>
              <a:gd name="connsiteY7" fmla="*/ 2007456 h 3051168"/>
              <a:gd name="connsiteX8" fmla="*/ 0 w 2007456"/>
              <a:gd name="connsiteY8" fmla="*/ 1003728 h 3051168"/>
              <a:gd name="connsiteX9" fmla="*/ 1003728 w 2007456"/>
              <a:gd name="connsiteY9" fmla="*/ 0 h 3051168"/>
              <a:gd name="connsiteX0" fmla="*/ 1003728 w 2007456"/>
              <a:gd name="connsiteY0" fmla="*/ 0 h 2913710"/>
              <a:gd name="connsiteX1" fmla="*/ 2007456 w 2007456"/>
              <a:gd name="connsiteY1" fmla="*/ 1003728 h 2913710"/>
              <a:gd name="connsiteX2" fmla="*/ 2004857 w 2007456"/>
              <a:gd name="connsiteY2" fmla="*/ 1055198 h 2913710"/>
              <a:gd name="connsiteX3" fmla="*/ 2004857 w 2007456"/>
              <a:gd name="connsiteY3" fmla="*/ 2913710 h 2913710"/>
              <a:gd name="connsiteX4" fmla="*/ 1858800 w 2007456"/>
              <a:gd name="connsiteY4" fmla="*/ 2865897 h 2913710"/>
              <a:gd name="connsiteX5" fmla="*/ 1864776 w 2007456"/>
              <a:gd name="connsiteY5" fmla="*/ 1517613 h 2913710"/>
              <a:gd name="connsiteX6" fmla="*/ 1836035 w 2007456"/>
              <a:gd name="connsiteY6" fmla="*/ 1564922 h 2913710"/>
              <a:gd name="connsiteX7" fmla="*/ 1003728 w 2007456"/>
              <a:gd name="connsiteY7" fmla="*/ 2007456 h 2913710"/>
              <a:gd name="connsiteX8" fmla="*/ 0 w 2007456"/>
              <a:gd name="connsiteY8" fmla="*/ 1003728 h 2913710"/>
              <a:gd name="connsiteX9" fmla="*/ 1003728 w 2007456"/>
              <a:gd name="connsiteY9" fmla="*/ 0 h 2913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07456" h="2913710">
                <a:moveTo>
                  <a:pt x="1003728" y="0"/>
                </a:moveTo>
                <a:cubicBezTo>
                  <a:pt x="1558072" y="0"/>
                  <a:pt x="2007456" y="449384"/>
                  <a:pt x="2007456" y="1003728"/>
                </a:cubicBezTo>
                <a:lnTo>
                  <a:pt x="2004857" y="1055198"/>
                </a:lnTo>
                <a:lnTo>
                  <a:pt x="2004857" y="2913710"/>
                </a:lnTo>
                <a:lnTo>
                  <a:pt x="1858800" y="2865897"/>
                </a:lnTo>
                <a:lnTo>
                  <a:pt x="1864776" y="1517613"/>
                </a:lnTo>
                <a:lnTo>
                  <a:pt x="1836035" y="1564922"/>
                </a:lnTo>
                <a:cubicBezTo>
                  <a:pt x="1655658" y="1831915"/>
                  <a:pt x="1350193" y="2007456"/>
                  <a:pt x="1003728" y="2007456"/>
                </a:cubicBezTo>
                <a:cubicBezTo>
                  <a:pt x="449384" y="2007456"/>
                  <a:pt x="0" y="1558072"/>
                  <a:pt x="0" y="1003728"/>
                </a:cubicBezTo>
                <a:cubicBezTo>
                  <a:pt x="0" y="449384"/>
                  <a:pt x="449384" y="0"/>
                  <a:pt x="1003728" y="0"/>
                </a:cubicBezTo>
                <a:close/>
              </a:path>
            </a:pathLst>
          </a:custGeom>
          <a:solidFill>
            <a:schemeClr val="accent3">
              <a:lumMod val="50000"/>
              <a:alpha val="34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algn="ctr"/>
            <a:endParaRPr lang="en-GB" sz="1575" b="1">
              <a:latin typeface="Montserrat" pitchFamily="2" charset="77"/>
            </a:endParaRP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C2EB7374-F1B6-6E79-E81A-401EF9E107B2}"/>
              </a:ext>
            </a:extLst>
          </p:cNvPr>
          <p:cNvSpPr/>
          <p:nvPr/>
        </p:nvSpPr>
        <p:spPr>
          <a:xfrm>
            <a:off x="0" y="-99756"/>
            <a:ext cx="19564350" cy="9119068"/>
          </a:xfrm>
          <a:prstGeom prst="rightArrow">
            <a:avLst>
              <a:gd name="adj1" fmla="val 100000"/>
              <a:gd name="adj2" fmla="val 32002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362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14891454-EEC5-D31F-A3DB-7B1E037CF1D0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5361" b="5942"/>
          <a:stretch/>
        </p:blipFill>
        <p:spPr>
          <a:xfrm>
            <a:off x="13914091" y="-26135"/>
            <a:ext cx="7617139" cy="9121647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3B6F5A9-F7E1-7ED0-E619-B872340C4D9F}"/>
              </a:ext>
            </a:extLst>
          </p:cNvPr>
          <p:cNvGrpSpPr/>
          <p:nvPr/>
        </p:nvGrpSpPr>
        <p:grpSpPr>
          <a:xfrm>
            <a:off x="-41128" y="-85550"/>
            <a:ext cx="1110785" cy="8539943"/>
            <a:chOff x="-2169520" y="-7126"/>
            <a:chExt cx="846462" cy="6507771"/>
          </a:xfrm>
        </p:grpSpPr>
        <p:sp>
          <p:nvSpPr>
            <p:cNvPr id="56" name="Round Single Corner of Rectangle 55">
              <a:extLst>
                <a:ext uri="{FF2B5EF4-FFF2-40B4-BE49-F238E27FC236}">
                  <a16:creationId xmlns:a16="http://schemas.microsoft.com/office/drawing/2014/main" id="{9AF8DCFD-9B39-9312-F1B5-D170FC294924}"/>
                </a:ext>
              </a:extLst>
            </p:cNvPr>
            <p:cNvSpPr/>
            <p:nvPr/>
          </p:nvSpPr>
          <p:spPr>
            <a:xfrm rot="5400000">
              <a:off x="-4983666" y="2807020"/>
              <a:ext cx="6474753" cy="846462"/>
            </a:xfrm>
            <a:prstGeom prst="round1Rect">
              <a:avLst>
                <a:gd name="adj" fmla="val 50000"/>
              </a:avLst>
            </a:prstGeom>
            <a:solidFill>
              <a:schemeClr val="accent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9937">
                <a:defRPr/>
              </a:pPr>
              <a:endParaRPr lang="en-US" sz="2362">
                <a:solidFill>
                  <a:srgbClr val="FFFFFF"/>
                </a:solidFill>
                <a:latin typeface="Montserrat" pitchFamily="2" charset="7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8755AC9-0E5D-F1C7-C90C-E2BDF09ABBF0}"/>
                </a:ext>
              </a:extLst>
            </p:cNvPr>
            <p:cNvSpPr txBox="1"/>
            <p:nvPr/>
          </p:nvSpPr>
          <p:spPr>
            <a:xfrm rot="5400000">
              <a:off x="-4869482" y="3133993"/>
              <a:ext cx="6355110" cy="378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199937">
                <a:defRPr/>
              </a:pPr>
              <a:r>
                <a:rPr lang="en-US" sz="2625" b="1" spc="394" dirty="0">
                  <a:solidFill>
                    <a:srgbClr val="FFFFFF"/>
                  </a:solidFill>
                  <a:latin typeface="Montserrat" pitchFamily="2" charset="77"/>
                </a:rPr>
                <a:t>Microsoft &amp; Open AI Partnership</a:t>
              </a:r>
            </a:p>
          </p:txBody>
        </p:sp>
      </p:grpSp>
      <p:grpSp>
        <p:nvGrpSpPr>
          <p:cNvPr id="46" name="Group 45" descr="A logo of OpenAI with there mission statement that reads ensure that artificial general intelligence (AGI) benefits humanity">
            <a:extLst>
              <a:ext uri="{FF2B5EF4-FFF2-40B4-BE49-F238E27FC236}">
                <a16:creationId xmlns:a16="http://schemas.microsoft.com/office/drawing/2014/main" id="{055F016F-8CC1-FC6E-06D9-6C437C01459C}"/>
              </a:ext>
            </a:extLst>
          </p:cNvPr>
          <p:cNvGrpSpPr/>
          <p:nvPr/>
        </p:nvGrpSpPr>
        <p:grpSpPr>
          <a:xfrm>
            <a:off x="4836812" y="2864580"/>
            <a:ext cx="3267809" cy="2067063"/>
            <a:chOff x="2203537" y="1713643"/>
            <a:chExt cx="3267809" cy="2067063"/>
          </a:xfrm>
        </p:grpSpPr>
        <p:pic>
          <p:nvPicPr>
            <p:cNvPr id="47" name="Picture 46" descr="Shape&#10;&#10;Description automatically generated with medium confidence">
              <a:extLst>
                <a:ext uri="{FF2B5EF4-FFF2-40B4-BE49-F238E27FC236}">
                  <a16:creationId xmlns:a16="http://schemas.microsoft.com/office/drawing/2014/main" id="{2C740C86-A826-78D5-5508-985D73CB8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3537" y="1713643"/>
              <a:ext cx="3267809" cy="114373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4E576BC-A506-045C-584A-9BBA5D645138}"/>
                </a:ext>
              </a:extLst>
            </p:cNvPr>
            <p:cNvSpPr txBox="1"/>
            <p:nvPr/>
          </p:nvSpPr>
          <p:spPr>
            <a:xfrm>
              <a:off x="2429465" y="2857376"/>
              <a:ext cx="2944604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i="1">
                  <a:solidFill>
                    <a:srgbClr val="FFFFFF"/>
                  </a:solidFill>
                  <a:latin typeface="Segoe UI "/>
                </a:rPr>
                <a:t>Ensure that artificial general intelligence (AGI) benefits humanity</a:t>
              </a:r>
              <a:endParaRPr lang="en-US" i="1">
                <a:solidFill>
                  <a:srgbClr val="FFFFFF"/>
                </a:solidFill>
                <a:latin typeface="Segoe UI"/>
              </a:endParaRPr>
            </a:p>
          </p:txBody>
        </p:sp>
      </p:grpSp>
      <p:grpSp>
        <p:nvGrpSpPr>
          <p:cNvPr id="52" name="Group 51" descr="A logo of Microsoft with the mission statement that reads empower every person and organization on the planet to achieve more">
            <a:extLst>
              <a:ext uri="{FF2B5EF4-FFF2-40B4-BE49-F238E27FC236}">
                <a16:creationId xmlns:a16="http://schemas.microsoft.com/office/drawing/2014/main" id="{0D219F16-7579-7BD7-1ACE-95CCBCE32814}"/>
              </a:ext>
            </a:extLst>
          </p:cNvPr>
          <p:cNvGrpSpPr/>
          <p:nvPr/>
        </p:nvGrpSpPr>
        <p:grpSpPr>
          <a:xfrm>
            <a:off x="9450769" y="2636125"/>
            <a:ext cx="3931955" cy="2376363"/>
            <a:chOff x="6117102" y="1475679"/>
            <a:chExt cx="3931955" cy="2376363"/>
          </a:xfrm>
        </p:grpSpPr>
        <p:pic>
          <p:nvPicPr>
            <p:cNvPr id="58" name="Picture 57" descr="Logo&#10;&#10;Description automatically generated">
              <a:extLst>
                <a:ext uri="{FF2B5EF4-FFF2-40B4-BE49-F238E27FC236}">
                  <a16:creationId xmlns:a16="http://schemas.microsoft.com/office/drawing/2014/main" id="{9FF81333-FE93-0B90-A6DD-869020155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17102" y="1475679"/>
              <a:ext cx="3931955" cy="1762331"/>
            </a:xfrm>
            <a:prstGeom prst="rect">
              <a:avLst/>
            </a:prstGeom>
          </p:spPr>
        </p:pic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A659595D-D7C2-F588-5EB4-ABE140A5C185}"/>
                </a:ext>
              </a:extLst>
            </p:cNvPr>
            <p:cNvSpPr txBox="1"/>
            <p:nvPr/>
          </p:nvSpPr>
          <p:spPr>
            <a:xfrm>
              <a:off x="6610777" y="2928712"/>
              <a:ext cx="2944604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i="1">
                  <a:solidFill>
                    <a:srgbClr val="FFFFFF"/>
                  </a:solidFill>
                  <a:latin typeface="Segoe UI "/>
                </a:rPr>
                <a:t>Empower every person and organization on the planet to achieve more</a:t>
              </a:r>
              <a:endParaRPr lang="en-US" i="1">
                <a:solidFill>
                  <a:srgbClr val="FFFFFF"/>
                </a:solidFill>
                <a:latin typeface="Segoe UI"/>
              </a:endParaRPr>
            </a:p>
          </p:txBody>
        </p:sp>
      </p:grpSp>
      <p:sp>
        <p:nvSpPr>
          <p:cNvPr id="60" name="Cross 59">
            <a:extLst>
              <a:ext uri="{FF2B5EF4-FFF2-40B4-BE49-F238E27FC236}">
                <a16:creationId xmlns:a16="http://schemas.microsoft.com/office/drawing/2014/main" id="{D6BD4F3F-A989-141E-004F-3EAEB556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742616" y="3997239"/>
            <a:ext cx="486383" cy="491941"/>
          </a:xfrm>
          <a:prstGeom prst="plus">
            <a:avLst>
              <a:gd name="adj" fmla="val 37000"/>
            </a:avLst>
          </a:prstGeom>
          <a:gradFill>
            <a:gsLst>
              <a:gs pos="0">
                <a:srgbClr val="8DC8E8"/>
              </a:gs>
              <a:gs pos="100000">
                <a:srgbClr val="CD98CF"/>
              </a:gs>
            </a:gsLst>
            <a:lin ang="2700000" scaled="0"/>
          </a:gradFill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>
              <a:defRPr/>
            </a:pPr>
            <a:endParaRPr lang="en-AU" sz="2400" kern="0" err="1">
              <a:gradFill flip="none" rotWithShape="1">
                <a:gsLst>
                  <a:gs pos="0">
                    <a:srgbClr val="000000"/>
                  </a:gs>
                  <a:gs pos="100000">
                    <a:srgbClr val="000000"/>
                  </a:gs>
                </a:gsLst>
                <a:lin ang="2700000" scaled="1"/>
                <a:tileRect/>
              </a:gradFill>
              <a:latin typeface="Segoe UI Semibold"/>
            </a:endParaRPr>
          </a:p>
        </p:txBody>
      </p:sp>
      <p:sp>
        <p:nvSpPr>
          <p:cNvPr id="61" name="Title 12">
            <a:extLst>
              <a:ext uri="{FF2B5EF4-FFF2-40B4-BE49-F238E27FC236}">
                <a16:creationId xmlns:a16="http://schemas.microsoft.com/office/drawing/2014/main" id="{A81D85AF-DEE8-358F-43F4-5D34FD923B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3501562" y="693568"/>
            <a:ext cx="11018520" cy="49244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ctr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-5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3200" b="0" i="0" u="none" strike="noStrike" kern="1200" cap="none" spc="-50" normalizeH="0" baseline="0" noProof="0" dirty="0">
                <a:ln w="3175">
                  <a:noFill/>
                </a:ln>
                <a:gradFill>
                  <a:gsLst>
                    <a:gs pos="125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Microsoft and OpenAI partnership</a:t>
            </a:r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BBD1808-D22A-D09C-1E42-4ACA8C4241D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3579386" y="6422072"/>
            <a:ext cx="2177696" cy="494400"/>
          </a:xfrm>
          <a:prstGeom prst="roundRect">
            <a:avLst>
              <a:gd name="adj" fmla="val 7485"/>
            </a:avLst>
          </a:prstGeom>
          <a:solidFill>
            <a:srgbClr val="000000">
              <a:lumMod val="85000"/>
              <a:lumOff val="15000"/>
            </a:srgbClr>
          </a:solidFill>
          <a:ln w="9525" cap="flat" cmpd="sng" algn="ctr">
            <a:solidFill>
              <a:srgbClr val="000000">
                <a:lumMod val="75000"/>
                <a:lumOff val="2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GPT-3.5</a:t>
            </a:r>
          </a:p>
        </p:txBody>
      </p:sp>
      <p:grpSp>
        <p:nvGrpSpPr>
          <p:cNvPr id="63" name="Group 62" descr="Response&#10;We serve up smiles with every scoop!">
            <a:extLst>
              <a:ext uri="{FF2B5EF4-FFF2-40B4-BE49-F238E27FC236}">
                <a16:creationId xmlns:a16="http://schemas.microsoft.com/office/drawing/2014/main" id="{B29B5286-DED2-BA2C-8A41-BB993D94618F}"/>
              </a:ext>
            </a:extLst>
          </p:cNvPr>
          <p:cNvGrpSpPr/>
          <p:nvPr/>
        </p:nvGrpSpPr>
        <p:grpSpPr>
          <a:xfrm>
            <a:off x="3579386" y="6939983"/>
            <a:ext cx="2177696" cy="494400"/>
            <a:chOff x="581593" y="3254043"/>
            <a:chExt cx="3635565" cy="885137"/>
          </a:xfrm>
        </p:grpSpPr>
        <p:sp>
          <p:nvSpPr>
            <p:cNvPr id="64" name="Rounded Rectangle 13">
              <a:extLst>
                <a:ext uri="{FF2B5EF4-FFF2-40B4-BE49-F238E27FC236}">
                  <a16:creationId xmlns:a16="http://schemas.microsoft.com/office/drawing/2014/main" id="{71E93F0B-9B97-BAE9-B56B-8C27DE70DDA4}"/>
                </a:ext>
              </a:extLst>
            </p:cNvPr>
            <p:cNvSpPr/>
            <p:nvPr/>
          </p:nvSpPr>
          <p:spPr bwMode="auto">
            <a:xfrm>
              <a:off x="581593" y="3254043"/>
              <a:ext cx="3635565" cy="885137"/>
            </a:xfrm>
            <a:prstGeom prst="roundRect">
              <a:avLst>
                <a:gd name="adj" fmla="val 3153"/>
              </a:avLst>
            </a:prstGeom>
            <a:solidFill>
              <a:srgbClr val="000000"/>
            </a:solidFill>
            <a:ln w="19050" cap="flat" cmpd="sng" algn="ctr">
              <a:gradFill>
                <a:gsLst>
                  <a:gs pos="0">
                    <a:srgbClr val="8EC8E8"/>
                  </a:gs>
                  <a:gs pos="100000">
                    <a:srgbClr val="CD9AD0"/>
                  </a:gs>
                </a:gsLst>
                <a:lin ang="5400000" scaled="1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65" name="Text Placeholder 4">
              <a:extLst>
                <a:ext uri="{FF2B5EF4-FFF2-40B4-BE49-F238E27FC236}">
                  <a16:creationId xmlns:a16="http://schemas.microsoft.com/office/drawing/2014/main" id="{9EE80479-42BB-38FE-C887-589CB75E71FA}"/>
                </a:ext>
              </a:extLst>
            </p:cNvPr>
            <p:cNvSpPr txBox="1">
              <a:spLocks/>
            </p:cNvSpPr>
            <p:nvPr/>
          </p:nvSpPr>
          <p:spPr>
            <a:xfrm>
              <a:off x="819971" y="3470912"/>
              <a:ext cx="3397187" cy="38571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solidFill>
                    <a:schemeClr val="tx1"/>
                  </a:solidFill>
                  <a:latin typeface="+mn-lt"/>
                  <a:ea typeface="+mn-ea"/>
                  <a:cs typeface="Segoe UI" panose="020B0502040204020203" pitchFamily="34" charset="0"/>
                </a:defRPr>
              </a:lvl1pPr>
              <a:lvl2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0" cap="all" spc="100" baseline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Mono" panose="020B0604020202020204" pitchFamily="49" charset="0"/>
                  <a:ea typeface="+mn-ea"/>
                  <a:cs typeface="Segoe UI" panose="020B0502040204020203" pitchFamily="34" charset="0"/>
                </a:rPr>
                <a:t>Text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D3EC7C53-8793-ABA4-0368-55E91B257F8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6442919" y="6444223"/>
            <a:ext cx="2177696" cy="494400"/>
          </a:xfrm>
          <a:prstGeom prst="roundRect">
            <a:avLst>
              <a:gd name="adj" fmla="val 7485"/>
            </a:avLst>
          </a:prstGeom>
          <a:solidFill>
            <a:srgbClr val="000000">
              <a:lumMod val="85000"/>
              <a:lumOff val="15000"/>
            </a:srgbClr>
          </a:solidFill>
          <a:ln w="9525" cap="flat" cmpd="sng" algn="ctr">
            <a:solidFill>
              <a:srgbClr val="000000">
                <a:lumMod val="75000"/>
                <a:lumOff val="2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ChatGPT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 and GPT-4</a:t>
            </a:r>
          </a:p>
        </p:txBody>
      </p:sp>
      <p:grpSp>
        <p:nvGrpSpPr>
          <p:cNvPr id="68" name="Group 67" descr="Response&#10;We serve up smiles with every scoop!">
            <a:extLst>
              <a:ext uri="{FF2B5EF4-FFF2-40B4-BE49-F238E27FC236}">
                <a16:creationId xmlns:a16="http://schemas.microsoft.com/office/drawing/2014/main" id="{70895D78-8AAB-39E2-8F51-E2EF520EAF8C}"/>
              </a:ext>
            </a:extLst>
          </p:cNvPr>
          <p:cNvGrpSpPr/>
          <p:nvPr/>
        </p:nvGrpSpPr>
        <p:grpSpPr>
          <a:xfrm>
            <a:off x="6442919" y="6966733"/>
            <a:ext cx="2177696" cy="494400"/>
            <a:chOff x="581593" y="3254043"/>
            <a:chExt cx="3635565" cy="885137"/>
          </a:xfrm>
        </p:grpSpPr>
        <p:sp>
          <p:nvSpPr>
            <p:cNvPr id="69" name="Rounded Rectangle 13">
              <a:extLst>
                <a:ext uri="{FF2B5EF4-FFF2-40B4-BE49-F238E27FC236}">
                  <a16:creationId xmlns:a16="http://schemas.microsoft.com/office/drawing/2014/main" id="{79CF5246-12BE-1B39-1C05-5756A952FBDF}"/>
                </a:ext>
              </a:extLst>
            </p:cNvPr>
            <p:cNvSpPr/>
            <p:nvPr/>
          </p:nvSpPr>
          <p:spPr bwMode="auto">
            <a:xfrm>
              <a:off x="581593" y="3254043"/>
              <a:ext cx="3635565" cy="885137"/>
            </a:xfrm>
            <a:prstGeom prst="roundRect">
              <a:avLst>
                <a:gd name="adj" fmla="val 3153"/>
              </a:avLst>
            </a:prstGeom>
            <a:solidFill>
              <a:srgbClr val="000000"/>
            </a:solidFill>
            <a:ln w="19050" cap="flat" cmpd="sng" algn="ctr">
              <a:gradFill>
                <a:gsLst>
                  <a:gs pos="0">
                    <a:srgbClr val="8EC8E8"/>
                  </a:gs>
                  <a:gs pos="100000">
                    <a:srgbClr val="CD9AD0"/>
                  </a:gs>
                </a:gsLst>
                <a:lin ang="5400000" scaled="1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0" name="Text Placeholder 4">
              <a:extLst>
                <a:ext uri="{FF2B5EF4-FFF2-40B4-BE49-F238E27FC236}">
                  <a16:creationId xmlns:a16="http://schemas.microsoft.com/office/drawing/2014/main" id="{B5F17747-94BB-2D78-8182-A9660714B92B}"/>
                </a:ext>
              </a:extLst>
            </p:cNvPr>
            <p:cNvSpPr txBox="1">
              <a:spLocks/>
            </p:cNvSpPr>
            <p:nvPr/>
          </p:nvSpPr>
          <p:spPr>
            <a:xfrm>
              <a:off x="819971" y="3470912"/>
              <a:ext cx="3397187" cy="38571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solidFill>
                    <a:schemeClr val="tx1"/>
                  </a:solidFill>
                  <a:latin typeface="+mn-lt"/>
                  <a:ea typeface="+mn-ea"/>
                  <a:cs typeface="Segoe UI" panose="020B0502040204020203" pitchFamily="34" charset="0"/>
                </a:defRPr>
              </a:lvl1pPr>
              <a:lvl2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0" cap="all" spc="100" baseline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Mono" panose="020B0604020202020204" pitchFamily="49" charset="0"/>
                  <a:ea typeface="+mn-ea"/>
                  <a:cs typeface="Segoe UI" panose="020B0502040204020203" pitchFamily="34" charset="0"/>
                </a:rPr>
                <a:t>Conversation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03D4914A-F010-4732-BE92-F242D0490D0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9478853" y="6444223"/>
            <a:ext cx="2177696" cy="494400"/>
          </a:xfrm>
          <a:prstGeom prst="roundRect">
            <a:avLst>
              <a:gd name="adj" fmla="val 6173"/>
            </a:avLst>
          </a:prstGeom>
          <a:solidFill>
            <a:srgbClr val="000000">
              <a:lumMod val="85000"/>
              <a:lumOff val="15000"/>
            </a:srgbClr>
          </a:solidFill>
          <a:ln w="9525" cap="flat" cmpd="sng" algn="ctr">
            <a:solidFill>
              <a:srgbClr val="000000">
                <a:lumMod val="75000"/>
                <a:lumOff val="2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Codex</a:t>
            </a:r>
          </a:p>
        </p:txBody>
      </p:sp>
      <p:grpSp>
        <p:nvGrpSpPr>
          <p:cNvPr id="72" name="Group 71" descr="Response&#10;We serve up smiles with every scoop!">
            <a:extLst>
              <a:ext uri="{FF2B5EF4-FFF2-40B4-BE49-F238E27FC236}">
                <a16:creationId xmlns:a16="http://schemas.microsoft.com/office/drawing/2014/main" id="{8F6572F7-A395-49A9-2472-CE45CAC2F970}"/>
              </a:ext>
            </a:extLst>
          </p:cNvPr>
          <p:cNvGrpSpPr/>
          <p:nvPr/>
        </p:nvGrpSpPr>
        <p:grpSpPr>
          <a:xfrm>
            <a:off x="9478853" y="6966733"/>
            <a:ext cx="2177696" cy="494400"/>
            <a:chOff x="581593" y="3254043"/>
            <a:chExt cx="3635565" cy="885137"/>
          </a:xfrm>
        </p:grpSpPr>
        <p:sp>
          <p:nvSpPr>
            <p:cNvPr id="73" name="Rounded Rectangle 13">
              <a:extLst>
                <a:ext uri="{FF2B5EF4-FFF2-40B4-BE49-F238E27FC236}">
                  <a16:creationId xmlns:a16="http://schemas.microsoft.com/office/drawing/2014/main" id="{E04A2110-C100-B7C3-240B-C6F24B2AA149}"/>
                </a:ext>
              </a:extLst>
            </p:cNvPr>
            <p:cNvSpPr/>
            <p:nvPr/>
          </p:nvSpPr>
          <p:spPr bwMode="auto">
            <a:xfrm>
              <a:off x="581593" y="3254043"/>
              <a:ext cx="3635565" cy="885137"/>
            </a:xfrm>
            <a:prstGeom prst="roundRect">
              <a:avLst>
                <a:gd name="adj" fmla="val 3153"/>
              </a:avLst>
            </a:prstGeom>
            <a:solidFill>
              <a:srgbClr val="000000"/>
            </a:solidFill>
            <a:ln w="19050" cap="flat" cmpd="sng" algn="ctr">
              <a:gradFill>
                <a:gsLst>
                  <a:gs pos="0">
                    <a:srgbClr val="8EC8E8"/>
                  </a:gs>
                  <a:gs pos="100000">
                    <a:srgbClr val="CD9AD0"/>
                  </a:gs>
                </a:gsLst>
                <a:lin ang="5400000" scaled="1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4" name="Text Placeholder 4">
              <a:extLst>
                <a:ext uri="{FF2B5EF4-FFF2-40B4-BE49-F238E27FC236}">
                  <a16:creationId xmlns:a16="http://schemas.microsoft.com/office/drawing/2014/main" id="{6CFF367A-D170-17D5-3178-A66663F29665}"/>
                </a:ext>
              </a:extLst>
            </p:cNvPr>
            <p:cNvSpPr txBox="1">
              <a:spLocks/>
            </p:cNvSpPr>
            <p:nvPr/>
          </p:nvSpPr>
          <p:spPr>
            <a:xfrm>
              <a:off x="819971" y="3470912"/>
              <a:ext cx="3397187" cy="38571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solidFill>
                    <a:schemeClr val="tx1"/>
                  </a:solidFill>
                  <a:latin typeface="+mn-lt"/>
                  <a:ea typeface="+mn-ea"/>
                  <a:cs typeface="Segoe UI" panose="020B0502040204020203" pitchFamily="34" charset="0"/>
                </a:defRPr>
              </a:lvl1pPr>
              <a:lvl2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0" cap="all" spc="100" baseline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Mono" panose="020B0604020202020204" pitchFamily="49" charset="0"/>
                  <a:ea typeface="+mn-ea"/>
                  <a:cs typeface="Segoe UI" panose="020B0502040204020203" pitchFamily="34" charset="0"/>
                </a:rPr>
                <a:t>Code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endParaRPr>
            </a:p>
          </p:txBody>
        </p:sp>
      </p:grp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7FAC36F8-9A94-1476-8B05-733DD23CF3D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12342386" y="6472333"/>
            <a:ext cx="2177696" cy="494400"/>
          </a:xfrm>
          <a:prstGeom prst="roundRect">
            <a:avLst>
              <a:gd name="adj" fmla="val 7485"/>
            </a:avLst>
          </a:prstGeom>
          <a:solidFill>
            <a:srgbClr val="000000">
              <a:lumMod val="85000"/>
              <a:lumOff val="15000"/>
            </a:srgbClr>
          </a:solidFill>
          <a:ln w="9525" cap="flat" cmpd="sng" algn="ctr">
            <a:solidFill>
              <a:srgbClr val="000000">
                <a:lumMod val="75000"/>
                <a:lumOff val="25000"/>
              </a:srgbClr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440" tIns="91440" rIns="91440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DALL·E 2</a:t>
            </a:r>
          </a:p>
        </p:txBody>
      </p:sp>
      <p:grpSp>
        <p:nvGrpSpPr>
          <p:cNvPr id="76" name="Group 75" descr="Response&#10;We serve up smiles with every scoop!">
            <a:extLst>
              <a:ext uri="{FF2B5EF4-FFF2-40B4-BE49-F238E27FC236}">
                <a16:creationId xmlns:a16="http://schemas.microsoft.com/office/drawing/2014/main" id="{AF08ACA6-F12F-B832-4CE2-CAAEF594E97C}"/>
              </a:ext>
            </a:extLst>
          </p:cNvPr>
          <p:cNvGrpSpPr/>
          <p:nvPr/>
        </p:nvGrpSpPr>
        <p:grpSpPr>
          <a:xfrm>
            <a:off x="12342386" y="6966733"/>
            <a:ext cx="2177696" cy="494400"/>
            <a:chOff x="581593" y="3254043"/>
            <a:chExt cx="3635565" cy="885137"/>
          </a:xfrm>
        </p:grpSpPr>
        <p:sp>
          <p:nvSpPr>
            <p:cNvPr id="77" name="Rounded Rectangle 13">
              <a:extLst>
                <a:ext uri="{FF2B5EF4-FFF2-40B4-BE49-F238E27FC236}">
                  <a16:creationId xmlns:a16="http://schemas.microsoft.com/office/drawing/2014/main" id="{28239121-D0FA-8096-4CC3-B6D53FF08D05}"/>
                </a:ext>
              </a:extLst>
            </p:cNvPr>
            <p:cNvSpPr/>
            <p:nvPr/>
          </p:nvSpPr>
          <p:spPr bwMode="auto">
            <a:xfrm>
              <a:off x="581593" y="3254043"/>
              <a:ext cx="3635565" cy="885137"/>
            </a:xfrm>
            <a:prstGeom prst="roundRect">
              <a:avLst>
                <a:gd name="adj" fmla="val 3153"/>
              </a:avLst>
            </a:prstGeom>
            <a:solidFill>
              <a:srgbClr val="000000"/>
            </a:solidFill>
            <a:ln w="19050" cap="flat" cmpd="sng" algn="ctr">
              <a:gradFill>
                <a:gsLst>
                  <a:gs pos="0">
                    <a:srgbClr val="8EC8E8"/>
                  </a:gs>
                  <a:gs pos="100000">
                    <a:srgbClr val="CD9AD0"/>
                  </a:gs>
                </a:gsLst>
                <a:lin ang="5400000" scaled="1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72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78" name="Text Placeholder 4">
              <a:extLst>
                <a:ext uri="{FF2B5EF4-FFF2-40B4-BE49-F238E27FC236}">
                  <a16:creationId xmlns:a16="http://schemas.microsoft.com/office/drawing/2014/main" id="{5CCD7802-83EB-4B0E-71B9-7658BFDFB454}"/>
                </a:ext>
              </a:extLst>
            </p:cNvPr>
            <p:cNvSpPr txBox="1">
              <a:spLocks/>
            </p:cNvSpPr>
            <p:nvPr/>
          </p:nvSpPr>
          <p:spPr>
            <a:xfrm>
              <a:off x="819971" y="3470912"/>
              <a:ext cx="3397187" cy="385715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kern="1200" spc="0" baseline="0">
                  <a:solidFill>
                    <a:schemeClr val="tx1"/>
                  </a:solidFill>
                  <a:latin typeface="+mn-lt"/>
                  <a:ea typeface="+mn-ea"/>
                  <a:cs typeface="Segoe UI" panose="020B0502040204020203" pitchFamily="34" charset="0"/>
                </a:defRPr>
              </a:lvl1pPr>
              <a:lvl2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0" cap="all" spc="100" baseline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0" marR="0" indent="0" algn="l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32742" rtl="0" eaLnBrk="1" fontAlgn="auto" latinLnBrk="0" hangingPunct="1">
                <a:lnSpc>
                  <a:spcPct val="100000"/>
                </a:lnSpc>
                <a:spcBef>
                  <a:spcPts val="18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 Mono" panose="020B0604020202020204" pitchFamily="49" charset="0"/>
                  <a:ea typeface="+mn-ea"/>
                  <a:cs typeface="Segoe UI" panose="020B0502040204020203" pitchFamily="34" charset="0"/>
                </a:rPr>
                <a:t>Images</a:t>
              </a: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endParaRPr>
            </a:p>
          </p:txBody>
        </p:sp>
      </p:grp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1CFC2D8-D446-E311-9271-C94215C4B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736269" y="5634296"/>
            <a:ext cx="4546059" cy="0"/>
          </a:xfrm>
          <a:prstGeom prst="line">
            <a:avLst/>
          </a:prstGeom>
          <a:noFill/>
          <a:ln w="9525" cap="flat" cmpd="sng" algn="ctr">
            <a:solidFill>
              <a:srgbClr val="FFFFFF"/>
            </a:solidFill>
            <a:prstDash val="solid"/>
            <a:headEnd type="none" w="lg" len="med"/>
            <a:tailEnd type="none" w="lg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970749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9" presetClass="entr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9" presetClass="entr" presetSubtype="0" decel="10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9" presetClass="entr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3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4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9" grpId="0" animBg="1"/>
      <p:bldP spid="60" grpId="0" animBg="1"/>
      <p:bldP spid="62" grpId="0" animBg="1"/>
      <p:bldP spid="66" grpId="0" animBg="1"/>
      <p:bldP spid="71" grpId="0" animBg="1"/>
      <p:bldP spid="7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ight Arrow 28">
            <a:extLst>
              <a:ext uri="{FF2B5EF4-FFF2-40B4-BE49-F238E27FC236}">
                <a16:creationId xmlns:a16="http://schemas.microsoft.com/office/drawing/2014/main" id="{C2EB7374-F1B6-6E79-E81A-401EF9E107B2}"/>
              </a:ext>
            </a:extLst>
          </p:cNvPr>
          <p:cNvSpPr/>
          <p:nvPr/>
        </p:nvSpPr>
        <p:spPr>
          <a:xfrm>
            <a:off x="0" y="-99756"/>
            <a:ext cx="19564350" cy="9119068"/>
          </a:xfrm>
          <a:prstGeom prst="rightArrow">
            <a:avLst>
              <a:gd name="adj1" fmla="val 100000"/>
              <a:gd name="adj2" fmla="val 32002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362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14891454-EEC5-D31F-A3DB-7B1E037CF1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5361" b="5942"/>
          <a:stretch/>
        </p:blipFill>
        <p:spPr>
          <a:xfrm>
            <a:off x="13914091" y="-26135"/>
            <a:ext cx="7617139" cy="9121647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3B6F5A9-F7E1-7ED0-E619-B872340C4D9F}"/>
              </a:ext>
            </a:extLst>
          </p:cNvPr>
          <p:cNvGrpSpPr/>
          <p:nvPr/>
        </p:nvGrpSpPr>
        <p:grpSpPr>
          <a:xfrm>
            <a:off x="-41128" y="-85550"/>
            <a:ext cx="1110785" cy="8539943"/>
            <a:chOff x="-2169520" y="-7126"/>
            <a:chExt cx="846462" cy="6507771"/>
          </a:xfrm>
        </p:grpSpPr>
        <p:sp>
          <p:nvSpPr>
            <p:cNvPr id="56" name="Round Single Corner of Rectangle 55">
              <a:extLst>
                <a:ext uri="{FF2B5EF4-FFF2-40B4-BE49-F238E27FC236}">
                  <a16:creationId xmlns:a16="http://schemas.microsoft.com/office/drawing/2014/main" id="{9AF8DCFD-9B39-9312-F1B5-D170FC294924}"/>
                </a:ext>
              </a:extLst>
            </p:cNvPr>
            <p:cNvSpPr/>
            <p:nvPr/>
          </p:nvSpPr>
          <p:spPr>
            <a:xfrm rot="5400000">
              <a:off x="-4983666" y="2807020"/>
              <a:ext cx="6474753" cy="846462"/>
            </a:xfrm>
            <a:prstGeom prst="round1Rect">
              <a:avLst>
                <a:gd name="adj" fmla="val 50000"/>
              </a:avLst>
            </a:prstGeom>
            <a:solidFill>
              <a:schemeClr val="accent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9937">
                <a:defRPr/>
              </a:pPr>
              <a:endParaRPr lang="en-US" sz="2362">
                <a:solidFill>
                  <a:srgbClr val="FFFFFF"/>
                </a:solidFill>
                <a:latin typeface="Montserrat" pitchFamily="2" charset="7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8755AC9-0E5D-F1C7-C90C-E2BDF09ABBF0}"/>
                </a:ext>
              </a:extLst>
            </p:cNvPr>
            <p:cNvSpPr txBox="1"/>
            <p:nvPr/>
          </p:nvSpPr>
          <p:spPr>
            <a:xfrm rot="5400000">
              <a:off x="-4869482" y="3133993"/>
              <a:ext cx="6355110" cy="378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199937">
                <a:defRPr/>
              </a:pPr>
              <a:r>
                <a:rPr lang="en-US" sz="2625" b="1" spc="394" dirty="0">
                  <a:solidFill>
                    <a:srgbClr val="FFFFFF"/>
                  </a:solidFill>
                  <a:latin typeface="Montserrat" pitchFamily="2" charset="77"/>
                </a:rPr>
                <a:t>OpenAI Terms</a:t>
              </a:r>
            </a:p>
          </p:txBody>
        </p:sp>
      </p:grpSp>
      <p:sp>
        <p:nvSpPr>
          <p:cNvPr id="2" name="Title 5">
            <a:extLst>
              <a:ext uri="{FF2B5EF4-FFF2-40B4-BE49-F238E27FC236}">
                <a16:creationId xmlns:a16="http://schemas.microsoft.com/office/drawing/2014/main" id="{56F58B17-5604-5D86-5538-288D7DC428C4}"/>
              </a:ext>
            </a:extLst>
          </p:cNvPr>
          <p:cNvSpPr txBox="1">
            <a:spLocks/>
          </p:cNvSpPr>
          <p:nvPr/>
        </p:nvSpPr>
        <p:spPr>
          <a:xfrm>
            <a:off x="3758457" y="1581150"/>
            <a:ext cx="11018520" cy="553998"/>
          </a:xfrm>
          <a:prstGeom prst="rect">
            <a:avLst/>
          </a:prstGeom>
        </p:spPr>
        <p:txBody>
          <a:bodyPr/>
          <a:lstStyle>
            <a:lvl1pPr algn="l" defTabSz="599984" rtl="0" eaLnBrk="1" latinLnBrk="0" hangingPunct="1">
              <a:spcBef>
                <a:spcPct val="0"/>
              </a:spcBef>
              <a:buNone/>
              <a:defRPr sz="4724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/>
              <a:t>| OpenAI Key Terms</a:t>
            </a:r>
          </a:p>
        </p:txBody>
      </p:sp>
      <p:pic>
        <p:nvPicPr>
          <p:cNvPr id="5" name="Picture 4" descr="a screenshot of a text prompt regarding an email where the instruction to extract the mailing address from the text">
            <a:extLst>
              <a:ext uri="{FF2B5EF4-FFF2-40B4-BE49-F238E27FC236}">
                <a16:creationId xmlns:a16="http://schemas.microsoft.com/office/drawing/2014/main" id="{475388BA-FA9F-1A69-ED2E-7DC4F2E658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5699"/>
          <a:stretch/>
        </p:blipFill>
        <p:spPr>
          <a:xfrm>
            <a:off x="3758457" y="2529767"/>
            <a:ext cx="11018520" cy="3667926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D208C89-5E2C-0CBA-CD84-E7D71DCA9F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030350" y="2926036"/>
            <a:ext cx="3797084" cy="286603"/>
          </a:xfrm>
          <a:prstGeom prst="roundRect">
            <a:avLst/>
          </a:prstGeom>
          <a:noFill/>
          <a:ln w="19050" cap="flat" cmpd="sng" algn="ctr">
            <a:solidFill>
              <a:srgbClr val="0070C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0078D4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EA53DE7-9F76-95AE-43F9-18A4FFC05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951636" y="2843540"/>
            <a:ext cx="10409071" cy="2639790"/>
          </a:xfrm>
          <a:prstGeom prst="roundRect">
            <a:avLst>
              <a:gd name="adj" fmla="val 7063"/>
            </a:avLst>
          </a:prstGeom>
          <a:noFill/>
          <a:ln w="19050" cap="flat" cmpd="sng" algn="ctr">
            <a:solidFill>
              <a:srgbClr val="0F780F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0934F2C-7D40-D4BE-CFCA-0D9158D58B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030350" y="5661025"/>
            <a:ext cx="3360275" cy="252698"/>
          </a:xfrm>
          <a:prstGeom prst="round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F29F840-4C0A-E2B3-F96C-3DA4F47BBF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059533" y="5696272"/>
            <a:ext cx="3301908" cy="180142"/>
          </a:xfrm>
          <a:prstGeom prst="roundRect">
            <a:avLst/>
          </a:prstGeom>
          <a:solidFill>
            <a:srgbClr val="FFFFFF"/>
          </a:solidFill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90568F-DF53-28AF-E568-925C85B8F146}"/>
              </a:ext>
            </a:extLst>
          </p:cNvPr>
          <p:cNvSpPr txBox="1"/>
          <p:nvPr/>
        </p:nvSpPr>
        <p:spPr>
          <a:xfrm>
            <a:off x="3758457" y="6523891"/>
            <a:ext cx="33502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Prompt—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Text input that provides some context to the engine on what is expecting.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F24DAA-5210-6E48-AF0F-CC4461C896B9}"/>
              </a:ext>
            </a:extLst>
          </p:cNvPr>
          <p:cNvSpPr txBox="1"/>
          <p:nvPr/>
        </p:nvSpPr>
        <p:spPr>
          <a:xfrm>
            <a:off x="8022078" y="6527726"/>
            <a:ext cx="31074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Completion—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Output that GPT-3 generates based on the prompt. 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3C05756C-2737-D4B4-A4F5-21F426C64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5" idx="1"/>
          </p:cNvCxnSpPr>
          <p:nvPr/>
        </p:nvCxnSpPr>
        <p:spPr>
          <a:xfrm rot="10800000">
            <a:off x="3758457" y="4363731"/>
            <a:ext cx="12700" cy="2854171"/>
          </a:xfrm>
          <a:prstGeom prst="bentConnector3">
            <a:avLst>
              <a:gd name="adj1" fmla="val 1800000"/>
            </a:avLst>
          </a:prstGeom>
          <a:ln>
            <a:solidFill>
              <a:srgbClr val="0F780F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CC28CF0E-E57E-ED0E-2CB9-45A6A41F0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3" idx="1"/>
            <a:endCxn id="10" idx="3"/>
          </p:cNvCxnSpPr>
          <p:nvPr/>
        </p:nvCxnSpPr>
        <p:spPr>
          <a:xfrm rot="10800000">
            <a:off x="7390626" y="5787375"/>
            <a:ext cx="631453" cy="1202017"/>
          </a:xfrm>
          <a:prstGeom prst="bentConnector3">
            <a:avLst>
              <a:gd name="adj1" fmla="val 50000"/>
            </a:avLst>
          </a:prstGeom>
          <a:ln>
            <a:solidFill>
              <a:srgbClr val="C0000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0D4CD3A-A4D9-88E9-0443-E30A8604220F}"/>
              </a:ext>
            </a:extLst>
          </p:cNvPr>
          <p:cNvSpPr txBox="1"/>
          <p:nvPr/>
        </p:nvSpPr>
        <p:spPr>
          <a:xfrm>
            <a:off x="4684508" y="6520474"/>
            <a:ext cx="1547761" cy="923330"/>
          </a:xfrm>
          <a:prstGeom prst="rect">
            <a:avLst/>
          </a:prstGeom>
          <a:noFill/>
        </p:spPr>
        <p:txBody>
          <a:bodyPr wrap="square" anchor="ctr">
            <a:norm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some context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7B6E8E-D05B-3F2C-48D4-83583CAF9337}"/>
              </a:ext>
            </a:extLst>
          </p:cNvPr>
          <p:cNvSpPr txBox="1"/>
          <p:nvPr/>
        </p:nvSpPr>
        <p:spPr>
          <a:xfrm>
            <a:off x="11601075" y="6592312"/>
            <a:ext cx="33502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Token —</a:t>
            </a:r>
            <a:r>
              <a: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partial or full words processed and produced</a:t>
            </a:r>
            <a:r>
              <a:rPr kumimoji="0" lang="en-US" sz="1800" b="0" i="0" u="none" strike="noStrike" kern="0" cap="none" spc="0" normalizeH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by the GPT models</a:t>
            </a: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BAFAFA36-BC23-DA42-6B11-67862A2243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7" idx="0"/>
            <a:endCxn id="26" idx="2"/>
          </p:cNvCxnSpPr>
          <p:nvPr/>
        </p:nvCxnSpPr>
        <p:spPr>
          <a:xfrm rot="16200000" flipV="1">
            <a:off x="10019715" y="3335816"/>
            <a:ext cx="2548948" cy="3964044"/>
          </a:xfrm>
          <a:prstGeom prst="bentConnector3">
            <a:avLst>
              <a:gd name="adj1" fmla="val 50000"/>
            </a:avLst>
          </a:prstGeom>
          <a:ln>
            <a:solidFill>
              <a:srgbClr val="7030A0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3AA48E4-96A6-32F0-644E-F1FF5E88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169167" y="3950584"/>
            <a:ext cx="2286000" cy="92780"/>
            <a:chOff x="4998973" y="2826634"/>
            <a:chExt cx="2286000" cy="9278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B976D7AD-CE8F-C884-0C8C-4DF088B58743}"/>
                </a:ext>
              </a:extLst>
            </p:cNvPr>
            <p:cNvSpPr/>
            <p:nvPr/>
          </p:nvSpPr>
          <p:spPr bwMode="auto">
            <a:xfrm>
              <a:off x="4998973" y="2826634"/>
              <a:ext cx="2286000" cy="92780"/>
            </a:xfrm>
            <a:prstGeom prst="round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AU" sz="2000" err="1">
                <a:solidFill>
                  <a:srgbClr val="000000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CF06FBA-A286-2BCF-F169-FF4AA7AF5722}"/>
                </a:ext>
              </a:extLst>
            </p:cNvPr>
            <p:cNvGrpSpPr/>
            <p:nvPr/>
          </p:nvGrpSpPr>
          <p:grpSpPr>
            <a:xfrm>
              <a:off x="5083307" y="2871787"/>
              <a:ext cx="2141406" cy="1"/>
              <a:chOff x="5083307" y="2871787"/>
              <a:chExt cx="2141406" cy="1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06C4419E-A0D2-8B03-C8B0-F2BC479F75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83307" y="2871787"/>
                <a:ext cx="103056" cy="1"/>
              </a:xfrm>
              <a:prstGeom prst="line">
                <a:avLst/>
              </a:prstGeom>
              <a:ln w="28575">
                <a:solidFill>
                  <a:srgbClr val="7030A0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A61C6CD-DBCD-B998-65D4-9746E7D2C9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39914" y="2871787"/>
                <a:ext cx="646536" cy="1"/>
              </a:xfrm>
              <a:prstGeom prst="line">
                <a:avLst/>
              </a:prstGeom>
              <a:ln w="28575">
                <a:solidFill>
                  <a:srgbClr val="7030A0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A5D1658-35F2-6679-0FB5-1C271479D1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3930" y="2871787"/>
                <a:ext cx="242558" cy="1"/>
              </a:xfrm>
              <a:prstGeom prst="line">
                <a:avLst/>
              </a:prstGeom>
              <a:ln w="28575">
                <a:solidFill>
                  <a:srgbClr val="7030A0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21FF0C3-23BC-734D-519B-34FD4C43B5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58388" y="2871787"/>
                <a:ext cx="199562" cy="1"/>
              </a:xfrm>
              <a:prstGeom prst="line">
                <a:avLst/>
              </a:prstGeom>
              <a:ln w="28575">
                <a:solidFill>
                  <a:srgbClr val="7030A0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B79CD93-AD5E-6F2A-124E-02CF540C0B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29850" y="2871787"/>
                <a:ext cx="694863" cy="1"/>
              </a:xfrm>
              <a:prstGeom prst="line">
                <a:avLst/>
              </a:prstGeom>
              <a:ln w="28575">
                <a:solidFill>
                  <a:srgbClr val="7030A0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D277EFA1-0634-6BDB-20B8-B75711D499BB}"/>
              </a:ext>
            </a:extLst>
          </p:cNvPr>
          <p:cNvSpPr txBox="1"/>
          <p:nvPr/>
        </p:nvSpPr>
        <p:spPr>
          <a:xfrm>
            <a:off x="4310276" y="7602484"/>
            <a:ext cx="1005884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AU" sz="2000" dirty="0">
                <a:hlinkClick r:id="rId5"/>
              </a:rPr>
              <a:t>https://learn.microsoft.com/en-us/legal/cognitive-services/openai/transparency-note</a:t>
            </a:r>
            <a:endParaRPr lang="en-AU" sz="2000" dirty="0"/>
          </a:p>
        </p:txBody>
      </p:sp>
    </p:spTree>
    <p:extLst>
      <p:ext uri="{BB962C8B-B14F-4D97-AF65-F5344CB8AC3E}">
        <p14:creationId xmlns:p14="http://schemas.microsoft.com/office/powerpoint/2010/main" val="333600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6" grpId="0" animBg="1"/>
      <p:bldP spid="9" grpId="0" animBg="1"/>
      <p:bldP spid="10" grpId="0" animBg="1"/>
      <p:bldP spid="11" grpId="0" animBg="1"/>
      <p:bldP spid="12" grpId="0"/>
      <p:bldP spid="13" grpId="0"/>
      <p:bldP spid="16" grpId="0"/>
      <p:bldP spid="16" grpId="1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ight Arrow 28">
            <a:extLst>
              <a:ext uri="{FF2B5EF4-FFF2-40B4-BE49-F238E27FC236}">
                <a16:creationId xmlns:a16="http://schemas.microsoft.com/office/drawing/2014/main" id="{C2EB7374-F1B6-6E79-E81A-401EF9E107B2}"/>
              </a:ext>
            </a:extLst>
          </p:cNvPr>
          <p:cNvSpPr/>
          <p:nvPr/>
        </p:nvSpPr>
        <p:spPr>
          <a:xfrm>
            <a:off x="0" y="-99756"/>
            <a:ext cx="18691398" cy="9035639"/>
          </a:xfrm>
          <a:prstGeom prst="rightArrow">
            <a:avLst>
              <a:gd name="adj1" fmla="val 100000"/>
              <a:gd name="adj2" fmla="val 32002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362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14891454-EEC5-D31F-A3DB-7B1E037CF1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5361" b="5942"/>
          <a:stretch/>
        </p:blipFill>
        <p:spPr>
          <a:xfrm>
            <a:off x="13914091" y="-26135"/>
            <a:ext cx="7617139" cy="9121647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3B6F5A9-F7E1-7ED0-E619-B872340C4D9F}"/>
              </a:ext>
            </a:extLst>
          </p:cNvPr>
          <p:cNvGrpSpPr/>
          <p:nvPr/>
        </p:nvGrpSpPr>
        <p:grpSpPr>
          <a:xfrm>
            <a:off x="-41128" y="-85550"/>
            <a:ext cx="1110785" cy="8539943"/>
            <a:chOff x="-2169520" y="-7126"/>
            <a:chExt cx="846462" cy="6507771"/>
          </a:xfrm>
        </p:grpSpPr>
        <p:sp>
          <p:nvSpPr>
            <p:cNvPr id="56" name="Round Single Corner of Rectangle 55">
              <a:extLst>
                <a:ext uri="{FF2B5EF4-FFF2-40B4-BE49-F238E27FC236}">
                  <a16:creationId xmlns:a16="http://schemas.microsoft.com/office/drawing/2014/main" id="{9AF8DCFD-9B39-9312-F1B5-D170FC294924}"/>
                </a:ext>
              </a:extLst>
            </p:cNvPr>
            <p:cNvSpPr/>
            <p:nvPr/>
          </p:nvSpPr>
          <p:spPr>
            <a:xfrm rot="5400000">
              <a:off x="-4983666" y="2807020"/>
              <a:ext cx="6474753" cy="846462"/>
            </a:xfrm>
            <a:prstGeom prst="round1Rect">
              <a:avLst>
                <a:gd name="adj" fmla="val 50000"/>
              </a:avLst>
            </a:prstGeom>
            <a:solidFill>
              <a:schemeClr val="accent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9937">
                <a:defRPr/>
              </a:pPr>
              <a:endParaRPr lang="en-US" sz="2362">
                <a:solidFill>
                  <a:srgbClr val="FFFFFF"/>
                </a:solidFill>
                <a:latin typeface="Montserrat" pitchFamily="2" charset="7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8755AC9-0E5D-F1C7-C90C-E2BDF09ABBF0}"/>
                </a:ext>
              </a:extLst>
            </p:cNvPr>
            <p:cNvSpPr txBox="1"/>
            <p:nvPr/>
          </p:nvSpPr>
          <p:spPr>
            <a:xfrm rot="5400000">
              <a:off x="-4869482" y="3133993"/>
              <a:ext cx="6355110" cy="378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199937">
                <a:defRPr/>
              </a:pPr>
              <a:r>
                <a:rPr lang="en-US" sz="2625" b="1" spc="394" dirty="0">
                  <a:solidFill>
                    <a:srgbClr val="FFFFFF"/>
                  </a:solidFill>
                  <a:latin typeface="Montserrat" pitchFamily="2" charset="77"/>
                </a:rPr>
                <a:t>Microsoft &amp; Open AI Partnership</a:t>
              </a:r>
            </a:p>
          </p:txBody>
        </p:sp>
      </p:grpSp>
      <p:grpSp>
        <p:nvGrpSpPr>
          <p:cNvPr id="7" name="Group 6" descr="Foundation model diagram">
            <a:extLst>
              <a:ext uri="{FF2B5EF4-FFF2-40B4-BE49-F238E27FC236}">
                <a16:creationId xmlns:a16="http://schemas.microsoft.com/office/drawing/2014/main" id="{48EC71F1-F079-4FE6-72DE-5D4FF9DF14D1}"/>
              </a:ext>
            </a:extLst>
          </p:cNvPr>
          <p:cNvGrpSpPr/>
          <p:nvPr/>
        </p:nvGrpSpPr>
        <p:grpSpPr>
          <a:xfrm>
            <a:off x="2228888" y="971551"/>
            <a:ext cx="17773612" cy="6624882"/>
            <a:chOff x="831273" y="1615756"/>
            <a:chExt cx="10540980" cy="4656544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23F5A6C3-3B26-990E-69CB-53BC89B2D63F}"/>
                </a:ext>
              </a:extLst>
            </p:cNvPr>
            <p:cNvSpPr/>
            <p:nvPr/>
          </p:nvSpPr>
          <p:spPr>
            <a:xfrm>
              <a:off x="831273" y="1684171"/>
              <a:ext cx="2426145" cy="3633920"/>
            </a:xfrm>
            <a:prstGeom prst="roundRect">
              <a:avLst>
                <a:gd name="adj" fmla="val 10243"/>
              </a:avLst>
            </a:prstGeom>
            <a:solidFill>
              <a:schemeClr val="accent3">
                <a:lumMod val="75000"/>
              </a:schemeClr>
            </a:solidFill>
            <a:ln w="6350" cap="flat" cmpd="sng" algn="ctr">
              <a:solidFill>
                <a:schemeClr val="accent1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800" b="0" i="0" u="none" strike="noStrike" kern="0" cap="none" spc="0" normalizeH="0" baseline="0" noProof="0" dirty="0">
                  <a:ln w="0"/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Prompt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FAA2CF7-3576-5EA9-8F43-5A096C8954B2}"/>
                </a:ext>
              </a:extLst>
            </p:cNvPr>
            <p:cNvSpPr/>
            <p:nvPr/>
          </p:nvSpPr>
          <p:spPr>
            <a:xfrm>
              <a:off x="8607456" y="2001913"/>
              <a:ext cx="2764797" cy="4270387"/>
            </a:xfrm>
            <a:prstGeom prst="roundRect">
              <a:avLst>
                <a:gd name="adj" fmla="val 5392"/>
              </a:avLst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400" b="0" i="0" u="none" strike="noStrike" kern="0" cap="none" spc="0" normalizeH="0" baseline="0" noProof="0">
                <a:ln w="0"/>
                <a:solidFill>
                  <a:prstClr val="black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BA76975A-BA82-8C37-E9EF-F48F66C32C5F}"/>
                </a:ext>
              </a:extLst>
            </p:cNvPr>
            <p:cNvSpPr/>
            <p:nvPr/>
          </p:nvSpPr>
          <p:spPr>
            <a:xfrm>
              <a:off x="932041" y="2174129"/>
              <a:ext cx="2234309" cy="3006106"/>
            </a:xfrm>
            <a:prstGeom prst="roundRect">
              <a:avLst>
                <a:gd name="adj" fmla="val 5506"/>
              </a:avLst>
            </a:prstGeom>
            <a:ln/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400" b="0" i="0" u="none" strike="noStrike" kern="0" cap="none" spc="0" normalizeH="0" baseline="0" noProof="0">
                <a:ln w="0"/>
                <a:solidFill>
                  <a:prstClr val="black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BF0906E8-75EF-B006-AAF2-2D6ECF3B5BEC}"/>
                </a:ext>
              </a:extLst>
            </p:cNvPr>
            <p:cNvSpPr/>
            <p:nvPr/>
          </p:nvSpPr>
          <p:spPr>
            <a:xfrm>
              <a:off x="1033739" y="2502481"/>
              <a:ext cx="1573318" cy="380961"/>
            </a:xfrm>
            <a:prstGeom prst="round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>
                  <a:ln w="0"/>
                  <a:solidFill>
                    <a:prstClr val="black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Question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47762147-406B-CFCF-6086-D6A1EBA4F607}"/>
                </a:ext>
              </a:extLst>
            </p:cNvPr>
            <p:cNvSpPr/>
            <p:nvPr/>
          </p:nvSpPr>
          <p:spPr>
            <a:xfrm>
              <a:off x="1033739" y="3019039"/>
              <a:ext cx="1573318" cy="380961"/>
            </a:xfrm>
            <a:prstGeom prst="round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>
                  <a:ln w="0"/>
                  <a:solidFill>
                    <a:prstClr val="black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Reasoning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FD9BD680-6BB9-C225-89D5-9E652836DE17}"/>
                </a:ext>
              </a:extLst>
            </p:cNvPr>
            <p:cNvSpPr/>
            <p:nvPr/>
          </p:nvSpPr>
          <p:spPr>
            <a:xfrm>
              <a:off x="1033739" y="3511272"/>
              <a:ext cx="1573318" cy="380961"/>
            </a:xfrm>
            <a:prstGeom prst="round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>
                  <a:ln w="0"/>
                  <a:solidFill>
                    <a:prstClr val="black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Chat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4257B519-BD1B-8BFA-2C62-FCCD143FA371}"/>
                </a:ext>
              </a:extLst>
            </p:cNvPr>
            <p:cNvSpPr/>
            <p:nvPr/>
          </p:nvSpPr>
          <p:spPr>
            <a:xfrm>
              <a:off x="1033739" y="4001231"/>
              <a:ext cx="1573318" cy="380961"/>
            </a:xfrm>
            <a:prstGeom prst="round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>
                  <a:ln w="0"/>
                  <a:solidFill>
                    <a:prstClr val="black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Zero shot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A74E6D7D-C538-45E9-136C-7CB1897AEFC7}"/>
                </a:ext>
              </a:extLst>
            </p:cNvPr>
            <p:cNvSpPr/>
            <p:nvPr/>
          </p:nvSpPr>
          <p:spPr>
            <a:xfrm>
              <a:off x="1033739" y="4502461"/>
              <a:ext cx="1573318" cy="380961"/>
            </a:xfrm>
            <a:prstGeom prst="roundRect">
              <a:avLst/>
            </a:prstGeom>
            <a:gradFill rotWithShape="1">
              <a:gsLst>
                <a:gs pos="0">
                  <a:srgbClr val="FFC000">
                    <a:lumMod val="110000"/>
                    <a:satMod val="105000"/>
                    <a:tint val="67000"/>
                  </a:srgbClr>
                </a:gs>
                <a:gs pos="50000">
                  <a:srgbClr val="FFC000">
                    <a:lumMod val="105000"/>
                    <a:satMod val="103000"/>
                    <a:tint val="73000"/>
                  </a:srgbClr>
                </a:gs>
                <a:gs pos="100000">
                  <a:srgbClr val="FFC000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>
                  <a:ln w="0"/>
                  <a:solidFill>
                    <a:prstClr val="black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Few shot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240AF26F-362C-AD38-1D43-943506CF71CF}"/>
                </a:ext>
              </a:extLst>
            </p:cNvPr>
            <p:cNvSpPr/>
            <p:nvPr/>
          </p:nvSpPr>
          <p:spPr>
            <a:xfrm>
              <a:off x="9390521" y="2136967"/>
              <a:ext cx="1806624" cy="704447"/>
            </a:xfrm>
            <a:prstGeom prst="roundRect">
              <a:avLst/>
            </a:prstGeom>
            <a:gradFill rotWithShape="1">
              <a:gsLst>
                <a:gs pos="0">
                  <a:srgbClr val="5B9BD5">
                    <a:satMod val="103000"/>
                    <a:lumMod val="102000"/>
                    <a:tint val="94000"/>
                  </a:srgbClr>
                </a:gs>
                <a:gs pos="50000">
                  <a:srgbClr val="5B9BD5">
                    <a:satMod val="110000"/>
                    <a:lumMod val="100000"/>
                    <a:shade val="100000"/>
                  </a:srgbClr>
                </a:gs>
                <a:gs pos="100000">
                  <a:srgbClr val="5B9BD5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>
                  <a:ln w="0"/>
                  <a:solidFill>
                    <a:prstClr val="black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Answers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29EE7FCC-EC2A-B2DB-BB99-2A58962A2267}"/>
                </a:ext>
              </a:extLst>
            </p:cNvPr>
            <p:cNvSpPr/>
            <p:nvPr/>
          </p:nvSpPr>
          <p:spPr>
            <a:xfrm>
              <a:off x="9390521" y="2993689"/>
              <a:ext cx="1806624" cy="704447"/>
            </a:xfrm>
            <a:prstGeom prst="roundRect">
              <a:avLst/>
            </a:prstGeom>
            <a:gradFill rotWithShape="1">
              <a:gsLst>
                <a:gs pos="0">
                  <a:srgbClr val="5B9BD5">
                    <a:satMod val="103000"/>
                    <a:lumMod val="102000"/>
                    <a:tint val="94000"/>
                  </a:srgbClr>
                </a:gs>
                <a:gs pos="50000">
                  <a:srgbClr val="5B9BD5">
                    <a:satMod val="110000"/>
                    <a:lumMod val="100000"/>
                    <a:shade val="100000"/>
                  </a:srgbClr>
                </a:gs>
                <a:gs pos="100000">
                  <a:srgbClr val="5B9BD5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>
                  <a:ln w="0"/>
                  <a:solidFill>
                    <a:prstClr val="black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</a:t>
              </a:r>
              <a:r>
                <a:rPr kumimoji="0" lang="en-CA" sz="1400" b="0" i="0" u="none" strike="noStrike" kern="0" cap="none" spc="0" normalizeH="0" baseline="0" noProof="0" err="1">
                  <a:ln w="0"/>
                  <a:solidFill>
                    <a:prstClr val="black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ontext</a:t>
              </a:r>
              <a:r>
                <a:rPr kumimoji="0" lang="en-CA" sz="1400" b="0" i="0" u="none" strike="noStrike" kern="0" cap="none" spc="0" normalizeH="0" baseline="0" noProof="0">
                  <a:ln w="0"/>
                  <a:solidFill>
                    <a:prstClr val="black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 Analysis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FF80C536-BBA8-569F-E377-396A71B27176}"/>
                </a:ext>
              </a:extLst>
            </p:cNvPr>
            <p:cNvSpPr/>
            <p:nvPr/>
          </p:nvSpPr>
          <p:spPr>
            <a:xfrm>
              <a:off x="9390521" y="3833733"/>
              <a:ext cx="1806624" cy="704447"/>
            </a:xfrm>
            <a:prstGeom prst="roundRect">
              <a:avLst/>
            </a:prstGeom>
            <a:gradFill rotWithShape="1">
              <a:gsLst>
                <a:gs pos="0">
                  <a:srgbClr val="5B9BD5">
                    <a:satMod val="103000"/>
                    <a:lumMod val="102000"/>
                    <a:tint val="94000"/>
                  </a:srgbClr>
                </a:gs>
                <a:gs pos="50000">
                  <a:srgbClr val="5B9BD5">
                    <a:satMod val="110000"/>
                    <a:lumMod val="100000"/>
                    <a:shade val="100000"/>
                  </a:srgbClr>
                </a:gs>
                <a:gs pos="100000">
                  <a:srgbClr val="5B9BD5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>
                  <a:ln w="0"/>
                  <a:solidFill>
                    <a:prstClr val="black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Information Extraction</a:t>
              </a:r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75DDCF1E-3AB3-39F5-063A-4EAAC478CEF7}"/>
                </a:ext>
              </a:extLst>
            </p:cNvPr>
            <p:cNvSpPr/>
            <p:nvPr/>
          </p:nvSpPr>
          <p:spPr>
            <a:xfrm>
              <a:off x="9390521" y="4645728"/>
              <a:ext cx="1806624" cy="704447"/>
            </a:xfrm>
            <a:prstGeom prst="roundRect">
              <a:avLst/>
            </a:prstGeom>
            <a:gradFill rotWithShape="1">
              <a:gsLst>
                <a:gs pos="0">
                  <a:srgbClr val="5B9BD5">
                    <a:satMod val="103000"/>
                    <a:lumMod val="102000"/>
                    <a:tint val="94000"/>
                  </a:srgbClr>
                </a:gs>
                <a:gs pos="50000">
                  <a:srgbClr val="5B9BD5">
                    <a:satMod val="110000"/>
                    <a:lumMod val="100000"/>
                    <a:shade val="100000"/>
                  </a:srgbClr>
                </a:gs>
                <a:gs pos="100000">
                  <a:srgbClr val="5B9BD5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>
                  <a:ln w="0"/>
                  <a:solidFill>
                    <a:prstClr val="black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Object Recognition</a:t>
              </a:r>
            </a:p>
          </p:txBody>
        </p: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3FFAC499-3D36-AE3C-2485-78A7AB2D67C9}"/>
                </a:ext>
              </a:extLst>
            </p:cNvPr>
            <p:cNvSpPr/>
            <p:nvPr/>
          </p:nvSpPr>
          <p:spPr>
            <a:xfrm>
              <a:off x="3329908" y="3508942"/>
              <a:ext cx="1139338" cy="380961"/>
            </a:xfrm>
            <a:prstGeom prst="round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>
                  <a:ln w="0"/>
                  <a:solidFill>
                    <a:prstClr val="black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Tokenizer</a:t>
              </a:r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08AC13BD-5676-31FE-367B-01AE872F5FBD}"/>
                </a:ext>
              </a:extLst>
            </p:cNvPr>
            <p:cNvSpPr/>
            <p:nvPr/>
          </p:nvSpPr>
          <p:spPr>
            <a:xfrm>
              <a:off x="6751236" y="3508941"/>
              <a:ext cx="1573318" cy="380961"/>
            </a:xfrm>
            <a:prstGeom prst="round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 w="0"/>
                  <a:solidFill>
                    <a:prstClr val="black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Tokenizer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85FA74B4-6548-3698-2E5B-F3F8D21C8A10}"/>
                </a:ext>
              </a:extLst>
            </p:cNvPr>
            <p:cNvSpPr/>
            <p:nvPr/>
          </p:nvSpPr>
          <p:spPr>
            <a:xfrm>
              <a:off x="4562715" y="2817635"/>
              <a:ext cx="1637105" cy="1822097"/>
            </a:xfrm>
            <a:prstGeom prst="roundRect">
              <a:avLst/>
            </a:prstGeom>
            <a:solidFill>
              <a:srgbClr val="2F2F2F"/>
            </a:solidFill>
            <a:ln w="6350" cap="flat" cmpd="sng" algn="ctr">
              <a:solidFill>
                <a:srgbClr val="ED7D3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 dirty="0">
                  <a:ln w="0"/>
                  <a:solidFill>
                    <a:srgbClr val="FFFFFF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Transformer Model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400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400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400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400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400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400" b="0" i="0" u="none" strike="noStrike" kern="0" cap="none" spc="0" normalizeH="0" baseline="0" noProof="0" dirty="0">
                <a:ln w="0"/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cxnSp>
          <p:nvCxnSpPr>
            <p:cNvPr id="43" name="Connector: Curved 42">
              <a:extLst>
                <a:ext uri="{FF2B5EF4-FFF2-40B4-BE49-F238E27FC236}">
                  <a16:creationId xmlns:a16="http://schemas.microsoft.com/office/drawing/2014/main" id="{89CD91D9-FDAF-DB0A-1166-0FAA8D7F41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0849" y="1615756"/>
              <a:ext cx="2142042" cy="1261022"/>
            </a:xfrm>
            <a:prstGeom prst="curvedConnector3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4" name="Connector: Curved 43">
              <a:extLst>
                <a:ext uri="{FF2B5EF4-FFF2-40B4-BE49-F238E27FC236}">
                  <a16:creationId xmlns:a16="http://schemas.microsoft.com/office/drawing/2014/main" id="{66374153-04B1-3B11-2DF6-EE2A3E36231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0849" y="2423172"/>
              <a:ext cx="2142042" cy="710566"/>
            </a:xfrm>
            <a:prstGeom prst="curvedConnector3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C9BCE1F-7622-6EC9-5E2C-5200ADD047D3}"/>
                </a:ext>
              </a:extLst>
            </p:cNvPr>
            <p:cNvSpPr/>
            <p:nvPr/>
          </p:nvSpPr>
          <p:spPr>
            <a:xfrm>
              <a:off x="9381992" y="5451100"/>
              <a:ext cx="1806624" cy="704447"/>
            </a:xfrm>
            <a:prstGeom prst="roundRect">
              <a:avLst/>
            </a:prstGeom>
            <a:gradFill rotWithShape="1">
              <a:gsLst>
                <a:gs pos="0">
                  <a:srgbClr val="5B9BD5">
                    <a:satMod val="103000"/>
                    <a:lumMod val="102000"/>
                    <a:tint val="94000"/>
                  </a:srgbClr>
                </a:gs>
                <a:gs pos="50000">
                  <a:srgbClr val="5B9BD5">
                    <a:satMod val="110000"/>
                    <a:lumMod val="100000"/>
                    <a:shade val="100000"/>
                  </a:srgbClr>
                </a:gs>
                <a:gs pos="100000">
                  <a:srgbClr val="5B9BD5">
                    <a:lumMod val="99000"/>
                    <a:satMod val="120000"/>
                    <a:shade val="78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5B9BD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>
                  <a:ln w="0"/>
                  <a:solidFill>
                    <a:prstClr val="black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Follow Instruction</a:t>
              </a:r>
            </a:p>
          </p:txBody>
        </p:sp>
        <p:cxnSp>
          <p:nvCxnSpPr>
            <p:cNvPr id="46" name="Connector: Curved 45">
              <a:extLst>
                <a:ext uri="{FF2B5EF4-FFF2-40B4-BE49-F238E27FC236}">
                  <a16:creationId xmlns:a16="http://schemas.microsoft.com/office/drawing/2014/main" id="{CB150A11-C582-89D8-BDFA-C4D66E3F72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0849" y="3179876"/>
              <a:ext cx="2160713" cy="152906"/>
            </a:xfrm>
            <a:prstGeom prst="curvedConnector3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7" name="Connector: Curved 46">
              <a:extLst>
                <a:ext uri="{FF2B5EF4-FFF2-40B4-BE49-F238E27FC236}">
                  <a16:creationId xmlns:a16="http://schemas.microsoft.com/office/drawing/2014/main" id="{A66C129B-D80F-5E73-6205-0149DC62E0D5}"/>
                </a:ext>
              </a:extLst>
            </p:cNvPr>
            <p:cNvCxnSpPr>
              <a:cxnSpLocks/>
            </p:cNvCxnSpPr>
            <p:nvPr/>
          </p:nvCxnSpPr>
          <p:spPr>
            <a:xfrm>
              <a:off x="6283420" y="4023778"/>
              <a:ext cx="2080133" cy="111589"/>
            </a:xfrm>
            <a:prstGeom prst="curvedConnector3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8" name="Connector: Curved 47">
              <a:extLst>
                <a:ext uri="{FF2B5EF4-FFF2-40B4-BE49-F238E27FC236}">
                  <a16:creationId xmlns:a16="http://schemas.microsoft.com/office/drawing/2014/main" id="{88AA8F5D-3E74-80AA-396A-F5F8F45274F7}"/>
                </a:ext>
              </a:extLst>
            </p:cNvPr>
            <p:cNvCxnSpPr>
              <a:cxnSpLocks/>
            </p:cNvCxnSpPr>
            <p:nvPr/>
          </p:nvCxnSpPr>
          <p:spPr>
            <a:xfrm>
              <a:off x="6308941" y="4236754"/>
              <a:ext cx="2024143" cy="625510"/>
            </a:xfrm>
            <a:prstGeom prst="curvedConnector3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49" name="Connector: Curved 48">
              <a:extLst>
                <a:ext uri="{FF2B5EF4-FFF2-40B4-BE49-F238E27FC236}">
                  <a16:creationId xmlns:a16="http://schemas.microsoft.com/office/drawing/2014/main" id="{6B4E2D07-D7F6-A9AE-BE66-86B27A8B4D89}"/>
                </a:ext>
              </a:extLst>
            </p:cNvPr>
            <p:cNvCxnSpPr>
              <a:cxnSpLocks/>
            </p:cNvCxnSpPr>
            <p:nvPr/>
          </p:nvCxnSpPr>
          <p:spPr>
            <a:xfrm>
              <a:off x="6331429" y="4441600"/>
              <a:ext cx="1993126" cy="1154807"/>
            </a:xfrm>
            <a:prstGeom prst="curvedConnector3">
              <a:avLst/>
            </a:prstGeom>
            <a:noFill/>
            <a:ln w="6350" cap="flat" cmpd="sng" algn="ctr">
              <a:solidFill>
                <a:srgbClr val="5B9BD5"/>
              </a:solidFill>
              <a:prstDash val="solid"/>
              <a:miter lim="800000"/>
              <a:tailEnd type="triangle"/>
            </a:ln>
            <a:effectLst/>
          </p:spPr>
        </p:cxnSp>
        <p:pic>
          <p:nvPicPr>
            <p:cNvPr id="50" name="Picture 2">
              <a:extLst>
                <a:ext uri="{FF2B5EF4-FFF2-40B4-BE49-F238E27FC236}">
                  <a16:creationId xmlns:a16="http://schemas.microsoft.com/office/drawing/2014/main" id="{6FD1B960-05AF-A5A3-7318-7A38939DDA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9993" y="2457549"/>
              <a:ext cx="454451" cy="454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1" name="Picture 4">
              <a:extLst>
                <a:ext uri="{FF2B5EF4-FFF2-40B4-BE49-F238E27FC236}">
                  <a16:creationId xmlns:a16="http://schemas.microsoft.com/office/drawing/2014/main" id="{11E74C4C-5461-925F-BF4B-CBFE850596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88239" y="2990215"/>
              <a:ext cx="476686" cy="4766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6">
              <a:extLst>
                <a:ext uri="{FF2B5EF4-FFF2-40B4-BE49-F238E27FC236}">
                  <a16:creationId xmlns:a16="http://schemas.microsoft.com/office/drawing/2014/main" id="{C62232F6-A89A-D44F-4E81-4C5B5F076D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7360" y="3523414"/>
              <a:ext cx="380961" cy="3809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8">
              <a:extLst>
                <a:ext uri="{FF2B5EF4-FFF2-40B4-BE49-F238E27FC236}">
                  <a16:creationId xmlns:a16="http://schemas.microsoft.com/office/drawing/2014/main" id="{7B2178CC-7248-C6CD-2D6E-75F5472AF8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09041" y="3976888"/>
              <a:ext cx="382877" cy="3828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10">
              <a:extLst>
                <a:ext uri="{FF2B5EF4-FFF2-40B4-BE49-F238E27FC236}">
                  <a16:creationId xmlns:a16="http://schemas.microsoft.com/office/drawing/2014/main" id="{20080456-9F49-FEA8-1894-8A7E7F80F3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9478" y="4450856"/>
              <a:ext cx="454451" cy="454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14">
              <a:extLst>
                <a:ext uri="{FF2B5EF4-FFF2-40B4-BE49-F238E27FC236}">
                  <a16:creationId xmlns:a16="http://schemas.microsoft.com/office/drawing/2014/main" id="{C2FD8CC6-B2D7-DF29-84DE-7FD637D4153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3871" y="3486893"/>
              <a:ext cx="405657" cy="4056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16">
              <a:extLst>
                <a:ext uri="{FF2B5EF4-FFF2-40B4-BE49-F238E27FC236}">
                  <a16:creationId xmlns:a16="http://schemas.microsoft.com/office/drawing/2014/main" id="{852B9F35-5660-72E6-CE83-5A7D716525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2277" y="2227925"/>
              <a:ext cx="674467" cy="674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18">
              <a:extLst>
                <a:ext uri="{FF2B5EF4-FFF2-40B4-BE49-F238E27FC236}">
                  <a16:creationId xmlns:a16="http://schemas.microsoft.com/office/drawing/2014/main" id="{C267C2DE-08DF-B6B5-8E1F-DDE079DA202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5864" y="2240838"/>
              <a:ext cx="542386" cy="5423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20">
              <a:extLst>
                <a:ext uri="{FF2B5EF4-FFF2-40B4-BE49-F238E27FC236}">
                  <a16:creationId xmlns:a16="http://schemas.microsoft.com/office/drawing/2014/main" id="{C6B2CD08-4F07-14A3-242C-0D4DD9284B4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8157" y="3020499"/>
              <a:ext cx="569979" cy="56997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22">
              <a:extLst>
                <a:ext uri="{FF2B5EF4-FFF2-40B4-BE49-F238E27FC236}">
                  <a16:creationId xmlns:a16="http://schemas.microsoft.com/office/drawing/2014/main" id="{260B7E8E-5BB1-1452-AFCB-4FC54017F8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94829" y="3859389"/>
              <a:ext cx="678790" cy="678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26">
              <a:extLst>
                <a:ext uri="{FF2B5EF4-FFF2-40B4-BE49-F238E27FC236}">
                  <a16:creationId xmlns:a16="http://schemas.microsoft.com/office/drawing/2014/main" id="{F63237AC-6A3F-D28E-75C7-B4DB7A0C83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4892" y="4738781"/>
              <a:ext cx="492132" cy="4921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28">
              <a:extLst>
                <a:ext uri="{FF2B5EF4-FFF2-40B4-BE49-F238E27FC236}">
                  <a16:creationId xmlns:a16="http://schemas.microsoft.com/office/drawing/2014/main" id="{2AD49BA1-44F1-3698-7E14-323BF40E14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2739" y="5515249"/>
              <a:ext cx="625511" cy="6255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44DAB59B-9728-9347-34FB-4C1C1FBEC4D3}"/>
                </a:ext>
              </a:extLst>
            </p:cNvPr>
            <p:cNvSpPr/>
            <p:nvPr/>
          </p:nvSpPr>
          <p:spPr>
            <a:xfrm>
              <a:off x="4422168" y="4549509"/>
              <a:ext cx="1918197" cy="965479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 w="6350" cap="flat" cmpd="sng" algn="ctr">
              <a:solidFill>
                <a:srgbClr val="FFC000"/>
              </a:solidFill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>
                  <a:ln w="0"/>
                  <a:solidFill>
                    <a:prstClr val="black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Attention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>
                  <a:ln w="0"/>
                  <a:solidFill>
                    <a:prstClr val="black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Weightings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CA" sz="1400" b="0" i="0" u="none" strike="noStrike" kern="0" cap="none" spc="0" normalizeH="0" baseline="0" noProof="0">
                  <a:ln w="0"/>
                  <a:solidFill>
                    <a:prstClr val="black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Vector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14657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ight Arrow 28">
            <a:extLst>
              <a:ext uri="{FF2B5EF4-FFF2-40B4-BE49-F238E27FC236}">
                <a16:creationId xmlns:a16="http://schemas.microsoft.com/office/drawing/2014/main" id="{C2EB7374-F1B6-6E79-E81A-401EF9E107B2}"/>
              </a:ext>
            </a:extLst>
          </p:cNvPr>
          <p:cNvSpPr/>
          <p:nvPr/>
        </p:nvSpPr>
        <p:spPr>
          <a:xfrm>
            <a:off x="0" y="-99756"/>
            <a:ext cx="19564350" cy="9119068"/>
          </a:xfrm>
          <a:prstGeom prst="rightArrow">
            <a:avLst>
              <a:gd name="adj1" fmla="val 100000"/>
              <a:gd name="adj2" fmla="val 32002"/>
            </a:avLst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362"/>
          </a:p>
        </p:txBody>
      </p:sp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14891454-EEC5-D31F-A3DB-7B1E037CF1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5361" b="5942"/>
          <a:stretch/>
        </p:blipFill>
        <p:spPr>
          <a:xfrm>
            <a:off x="13914091" y="-26135"/>
            <a:ext cx="7617139" cy="9121647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3B6F5A9-F7E1-7ED0-E619-B872340C4D9F}"/>
              </a:ext>
            </a:extLst>
          </p:cNvPr>
          <p:cNvGrpSpPr/>
          <p:nvPr/>
        </p:nvGrpSpPr>
        <p:grpSpPr>
          <a:xfrm>
            <a:off x="-41128" y="-85550"/>
            <a:ext cx="1110785" cy="8539943"/>
            <a:chOff x="-2169520" y="-7126"/>
            <a:chExt cx="846462" cy="6507771"/>
          </a:xfrm>
        </p:grpSpPr>
        <p:sp>
          <p:nvSpPr>
            <p:cNvPr id="56" name="Round Single Corner of Rectangle 55">
              <a:extLst>
                <a:ext uri="{FF2B5EF4-FFF2-40B4-BE49-F238E27FC236}">
                  <a16:creationId xmlns:a16="http://schemas.microsoft.com/office/drawing/2014/main" id="{9AF8DCFD-9B39-9312-F1B5-D170FC294924}"/>
                </a:ext>
              </a:extLst>
            </p:cNvPr>
            <p:cNvSpPr/>
            <p:nvPr/>
          </p:nvSpPr>
          <p:spPr>
            <a:xfrm rot="5400000">
              <a:off x="-4983666" y="2807020"/>
              <a:ext cx="6474753" cy="846462"/>
            </a:xfrm>
            <a:prstGeom prst="round1Rect">
              <a:avLst>
                <a:gd name="adj" fmla="val 50000"/>
              </a:avLst>
            </a:prstGeom>
            <a:solidFill>
              <a:schemeClr val="accent1"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199937">
                <a:defRPr/>
              </a:pPr>
              <a:endParaRPr lang="en-US" sz="2362">
                <a:solidFill>
                  <a:srgbClr val="FFFFFF"/>
                </a:solidFill>
                <a:latin typeface="Montserrat" pitchFamily="2" charset="7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D8755AC9-0E5D-F1C7-C90C-E2BDF09ABBF0}"/>
                </a:ext>
              </a:extLst>
            </p:cNvPr>
            <p:cNvSpPr txBox="1"/>
            <p:nvPr/>
          </p:nvSpPr>
          <p:spPr>
            <a:xfrm rot="5400000">
              <a:off x="-4869482" y="3133993"/>
              <a:ext cx="6355110" cy="3781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199937">
                <a:defRPr/>
              </a:pPr>
              <a:r>
                <a:rPr lang="en-US" sz="2625" b="1" spc="394" dirty="0">
                  <a:solidFill>
                    <a:srgbClr val="FFFFFF"/>
                  </a:solidFill>
                  <a:latin typeface="Montserrat" pitchFamily="2" charset="77"/>
                </a:rPr>
                <a:t>GPT</a:t>
              </a:r>
            </a:p>
          </p:txBody>
        </p:sp>
      </p:grpSp>
      <p:sp>
        <p:nvSpPr>
          <p:cNvPr id="63" name="Title 16">
            <a:extLst>
              <a:ext uri="{FF2B5EF4-FFF2-40B4-BE49-F238E27FC236}">
                <a16:creationId xmlns:a16="http://schemas.microsoft.com/office/drawing/2014/main" id="{EBD7687B-5C75-FF42-A4ED-A7D089BD2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4118998" y="3040475"/>
            <a:ext cx="3166647" cy="166199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-50" baseline="0">
                <a:ln w="3175">
                  <a:noFill/>
                </a:ln>
                <a:solidFill>
                  <a:schemeClr val="tx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  <a:t>GPT-3.5</a:t>
            </a:r>
            <a:b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</a:br>
            <a: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  <a:t>ChatGPT </a:t>
            </a:r>
            <a:r>
              <a:rPr kumimoji="0" lang="en-US" sz="2400" b="0" i="0" u="none" strike="noStrike" kern="1200" cap="none" spc="-50" normalizeH="0" baseline="0" noProof="0" dirty="0">
                <a:ln w="3175"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  <a:t>(preview)</a:t>
            </a:r>
            <a:b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</a:br>
            <a:r>
              <a:rPr kumimoji="0" lang="en-US" sz="3600" b="0" i="0" u="none" strike="noStrike" kern="1200" cap="none" spc="-50" normalizeH="0" baseline="0" noProof="0" dirty="0">
                <a:ln w="3175"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  <a:t>GPT-4 </a:t>
            </a:r>
            <a:r>
              <a:rPr kumimoji="0" lang="en-US" sz="2400" b="0" i="0" u="none" strike="noStrike" kern="1200" cap="none" spc="-50" normalizeH="0" baseline="0" noProof="0" dirty="0">
                <a:ln w="3175">
                  <a:noFill/>
                </a:ln>
                <a:solidFill>
                  <a:srgbClr val="E6E6E6"/>
                </a:solidFill>
                <a:effectLst/>
                <a:uLnTx/>
                <a:uFillTx/>
                <a:latin typeface="Segoe UI Semibold"/>
                <a:ea typeface="+mn-ea"/>
                <a:cs typeface="Segoe UI"/>
              </a:rPr>
              <a:t>(preview)</a:t>
            </a:r>
            <a:endParaRPr kumimoji="0" lang="en-US" sz="3600" b="0" i="0" u="none" strike="noStrike" kern="1200" cap="none" spc="-50" normalizeH="0" baseline="0" noProof="0" dirty="0">
              <a:ln w="3175">
                <a:noFill/>
              </a:ln>
              <a:solidFill>
                <a:srgbClr val="E6E6E6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grpSp>
        <p:nvGrpSpPr>
          <p:cNvPr id="64" name="equipment monitoring">
            <a:extLst>
              <a:ext uri="{FF2B5EF4-FFF2-40B4-BE49-F238E27FC236}">
                <a16:creationId xmlns:a16="http://schemas.microsoft.com/office/drawing/2014/main" id="{30010436-EBF2-C89D-57D2-1B145FDC5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062600" y="3834557"/>
            <a:ext cx="503402" cy="501444"/>
            <a:chOff x="6366922" y="3978815"/>
            <a:chExt cx="351378" cy="350012"/>
          </a:xfrm>
        </p:grpSpPr>
        <p:sp>
          <p:nvSpPr>
            <p:cNvPr id="65" name="Freeform 60">
              <a:extLst>
                <a:ext uri="{FF2B5EF4-FFF2-40B4-BE49-F238E27FC236}">
                  <a16:creationId xmlns:a16="http://schemas.microsoft.com/office/drawing/2014/main" id="{D1A4A78B-2B65-624B-2C0E-63737DE331A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66922" y="3978815"/>
              <a:ext cx="351378" cy="276181"/>
            </a:xfrm>
            <a:custGeom>
              <a:avLst/>
              <a:gdLst>
                <a:gd name="T0" fmla="*/ 0 w 384"/>
                <a:gd name="T1" fmla="*/ 0 h 303"/>
                <a:gd name="T2" fmla="*/ 0 w 384"/>
                <a:gd name="T3" fmla="*/ 303 h 303"/>
                <a:gd name="T4" fmla="*/ 384 w 384"/>
                <a:gd name="T5" fmla="*/ 303 h 303"/>
                <a:gd name="T6" fmla="*/ 384 w 384"/>
                <a:gd name="T7" fmla="*/ 0 h 303"/>
                <a:gd name="T8" fmla="*/ 0 w 384"/>
                <a:gd name="T9" fmla="*/ 0 h 303"/>
                <a:gd name="T10" fmla="*/ 283 w 384"/>
                <a:gd name="T11" fmla="*/ 222 h 303"/>
                <a:gd name="T12" fmla="*/ 40 w 384"/>
                <a:gd name="T13" fmla="*/ 222 h 303"/>
                <a:gd name="T14" fmla="*/ 40 w 384"/>
                <a:gd name="T15" fmla="*/ 202 h 303"/>
                <a:gd name="T16" fmla="*/ 283 w 384"/>
                <a:gd name="T17" fmla="*/ 202 h 303"/>
                <a:gd name="T18" fmla="*/ 283 w 384"/>
                <a:gd name="T19" fmla="*/ 222 h 303"/>
                <a:gd name="T20" fmla="*/ 283 w 384"/>
                <a:gd name="T21" fmla="*/ 151 h 303"/>
                <a:gd name="T22" fmla="*/ 40 w 384"/>
                <a:gd name="T23" fmla="*/ 151 h 303"/>
                <a:gd name="T24" fmla="*/ 40 w 384"/>
                <a:gd name="T25" fmla="*/ 131 h 303"/>
                <a:gd name="T26" fmla="*/ 283 w 384"/>
                <a:gd name="T27" fmla="*/ 131 h 303"/>
                <a:gd name="T28" fmla="*/ 283 w 384"/>
                <a:gd name="T29" fmla="*/ 151 h 303"/>
                <a:gd name="T30" fmla="*/ 323 w 384"/>
                <a:gd name="T31" fmla="*/ 232 h 303"/>
                <a:gd name="T32" fmla="*/ 312 w 384"/>
                <a:gd name="T33" fmla="*/ 229 h 303"/>
                <a:gd name="T34" fmla="*/ 305 w 384"/>
                <a:gd name="T35" fmla="*/ 220 h 303"/>
                <a:gd name="T36" fmla="*/ 303 w 384"/>
                <a:gd name="T37" fmla="*/ 208 h 303"/>
                <a:gd name="T38" fmla="*/ 309 w 384"/>
                <a:gd name="T39" fmla="*/ 198 h 303"/>
                <a:gd name="T40" fmla="*/ 319 w 384"/>
                <a:gd name="T41" fmla="*/ 192 h 303"/>
                <a:gd name="T42" fmla="*/ 331 w 384"/>
                <a:gd name="T43" fmla="*/ 193 h 303"/>
                <a:gd name="T44" fmla="*/ 340 w 384"/>
                <a:gd name="T45" fmla="*/ 201 h 303"/>
                <a:gd name="T46" fmla="*/ 343 w 384"/>
                <a:gd name="T47" fmla="*/ 212 h 303"/>
                <a:gd name="T48" fmla="*/ 338 w 384"/>
                <a:gd name="T49" fmla="*/ 226 h 303"/>
                <a:gd name="T50" fmla="*/ 323 w 384"/>
                <a:gd name="T51" fmla="*/ 232 h 303"/>
                <a:gd name="T52" fmla="*/ 323 w 384"/>
                <a:gd name="T53" fmla="*/ 161 h 303"/>
                <a:gd name="T54" fmla="*/ 312 w 384"/>
                <a:gd name="T55" fmla="*/ 158 h 303"/>
                <a:gd name="T56" fmla="*/ 305 w 384"/>
                <a:gd name="T57" fmla="*/ 149 h 303"/>
                <a:gd name="T58" fmla="*/ 303 w 384"/>
                <a:gd name="T59" fmla="*/ 137 h 303"/>
                <a:gd name="T60" fmla="*/ 309 w 384"/>
                <a:gd name="T61" fmla="*/ 127 h 303"/>
                <a:gd name="T62" fmla="*/ 319 w 384"/>
                <a:gd name="T63" fmla="*/ 121 h 303"/>
                <a:gd name="T64" fmla="*/ 331 w 384"/>
                <a:gd name="T65" fmla="*/ 123 h 303"/>
                <a:gd name="T66" fmla="*/ 340 w 384"/>
                <a:gd name="T67" fmla="*/ 130 h 303"/>
                <a:gd name="T68" fmla="*/ 343 w 384"/>
                <a:gd name="T69" fmla="*/ 141 h 303"/>
                <a:gd name="T70" fmla="*/ 338 w 384"/>
                <a:gd name="T71" fmla="*/ 156 h 303"/>
                <a:gd name="T72" fmla="*/ 323 w 384"/>
                <a:gd name="T73" fmla="*/ 161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84" h="303">
                  <a:moveTo>
                    <a:pt x="0" y="0"/>
                  </a:moveTo>
                  <a:cubicBezTo>
                    <a:pt x="0" y="303"/>
                    <a:pt x="0" y="303"/>
                    <a:pt x="0" y="303"/>
                  </a:cubicBezTo>
                  <a:cubicBezTo>
                    <a:pt x="384" y="303"/>
                    <a:pt x="384" y="303"/>
                    <a:pt x="384" y="303"/>
                  </a:cubicBezTo>
                  <a:cubicBezTo>
                    <a:pt x="384" y="0"/>
                    <a:pt x="384" y="0"/>
                    <a:pt x="384" y="0"/>
                  </a:cubicBezTo>
                  <a:lnTo>
                    <a:pt x="0" y="0"/>
                  </a:lnTo>
                  <a:close/>
                  <a:moveTo>
                    <a:pt x="283" y="222"/>
                  </a:moveTo>
                  <a:cubicBezTo>
                    <a:pt x="40" y="222"/>
                    <a:pt x="40" y="222"/>
                    <a:pt x="40" y="222"/>
                  </a:cubicBezTo>
                  <a:cubicBezTo>
                    <a:pt x="40" y="202"/>
                    <a:pt x="40" y="202"/>
                    <a:pt x="40" y="202"/>
                  </a:cubicBezTo>
                  <a:cubicBezTo>
                    <a:pt x="283" y="202"/>
                    <a:pt x="283" y="202"/>
                    <a:pt x="283" y="202"/>
                  </a:cubicBezTo>
                  <a:lnTo>
                    <a:pt x="283" y="222"/>
                  </a:lnTo>
                  <a:close/>
                  <a:moveTo>
                    <a:pt x="283" y="151"/>
                  </a:moveTo>
                  <a:cubicBezTo>
                    <a:pt x="40" y="151"/>
                    <a:pt x="40" y="151"/>
                    <a:pt x="40" y="151"/>
                  </a:cubicBezTo>
                  <a:cubicBezTo>
                    <a:pt x="40" y="131"/>
                    <a:pt x="40" y="131"/>
                    <a:pt x="40" y="131"/>
                  </a:cubicBezTo>
                  <a:cubicBezTo>
                    <a:pt x="283" y="131"/>
                    <a:pt x="283" y="131"/>
                    <a:pt x="283" y="131"/>
                  </a:cubicBezTo>
                  <a:lnTo>
                    <a:pt x="283" y="151"/>
                  </a:lnTo>
                  <a:close/>
                  <a:moveTo>
                    <a:pt x="323" y="232"/>
                  </a:moveTo>
                  <a:cubicBezTo>
                    <a:pt x="319" y="232"/>
                    <a:pt x="315" y="231"/>
                    <a:pt x="312" y="229"/>
                  </a:cubicBezTo>
                  <a:cubicBezTo>
                    <a:pt x="309" y="227"/>
                    <a:pt x="306" y="223"/>
                    <a:pt x="305" y="220"/>
                  </a:cubicBezTo>
                  <a:cubicBezTo>
                    <a:pt x="303" y="216"/>
                    <a:pt x="303" y="212"/>
                    <a:pt x="303" y="208"/>
                  </a:cubicBezTo>
                  <a:cubicBezTo>
                    <a:pt x="304" y="204"/>
                    <a:pt x="306" y="201"/>
                    <a:pt x="309" y="198"/>
                  </a:cubicBezTo>
                  <a:cubicBezTo>
                    <a:pt x="312" y="195"/>
                    <a:pt x="315" y="193"/>
                    <a:pt x="319" y="192"/>
                  </a:cubicBezTo>
                  <a:cubicBezTo>
                    <a:pt x="323" y="191"/>
                    <a:pt x="327" y="192"/>
                    <a:pt x="331" y="193"/>
                  </a:cubicBezTo>
                  <a:cubicBezTo>
                    <a:pt x="335" y="195"/>
                    <a:pt x="338" y="197"/>
                    <a:pt x="340" y="201"/>
                  </a:cubicBezTo>
                  <a:cubicBezTo>
                    <a:pt x="342" y="204"/>
                    <a:pt x="343" y="208"/>
                    <a:pt x="343" y="212"/>
                  </a:cubicBezTo>
                  <a:cubicBezTo>
                    <a:pt x="343" y="217"/>
                    <a:pt x="341" y="222"/>
                    <a:pt x="338" y="226"/>
                  </a:cubicBezTo>
                  <a:cubicBezTo>
                    <a:pt x="334" y="230"/>
                    <a:pt x="329" y="232"/>
                    <a:pt x="323" y="232"/>
                  </a:cubicBezTo>
                  <a:close/>
                  <a:moveTo>
                    <a:pt x="323" y="161"/>
                  </a:moveTo>
                  <a:cubicBezTo>
                    <a:pt x="319" y="161"/>
                    <a:pt x="315" y="160"/>
                    <a:pt x="312" y="158"/>
                  </a:cubicBezTo>
                  <a:cubicBezTo>
                    <a:pt x="309" y="156"/>
                    <a:pt x="306" y="153"/>
                    <a:pt x="305" y="149"/>
                  </a:cubicBezTo>
                  <a:cubicBezTo>
                    <a:pt x="303" y="145"/>
                    <a:pt x="303" y="141"/>
                    <a:pt x="303" y="137"/>
                  </a:cubicBezTo>
                  <a:cubicBezTo>
                    <a:pt x="304" y="133"/>
                    <a:pt x="306" y="130"/>
                    <a:pt x="309" y="127"/>
                  </a:cubicBezTo>
                  <a:cubicBezTo>
                    <a:pt x="312" y="124"/>
                    <a:pt x="315" y="122"/>
                    <a:pt x="319" y="121"/>
                  </a:cubicBezTo>
                  <a:cubicBezTo>
                    <a:pt x="323" y="121"/>
                    <a:pt x="327" y="121"/>
                    <a:pt x="331" y="123"/>
                  </a:cubicBezTo>
                  <a:cubicBezTo>
                    <a:pt x="335" y="124"/>
                    <a:pt x="338" y="127"/>
                    <a:pt x="340" y="130"/>
                  </a:cubicBezTo>
                  <a:cubicBezTo>
                    <a:pt x="342" y="133"/>
                    <a:pt x="343" y="137"/>
                    <a:pt x="343" y="141"/>
                  </a:cubicBezTo>
                  <a:cubicBezTo>
                    <a:pt x="343" y="147"/>
                    <a:pt x="341" y="152"/>
                    <a:pt x="338" y="156"/>
                  </a:cubicBezTo>
                  <a:cubicBezTo>
                    <a:pt x="334" y="159"/>
                    <a:pt x="329" y="161"/>
                    <a:pt x="323" y="161"/>
                  </a:cubicBez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>
                <a:defRPr/>
              </a:pPr>
              <a:endParaRPr lang="en-US" sz="1667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66" name="Rectangle 61">
              <a:extLst>
                <a:ext uri="{FF2B5EF4-FFF2-40B4-BE49-F238E27FC236}">
                  <a16:creationId xmlns:a16="http://schemas.microsoft.com/office/drawing/2014/main" id="{8A9E093C-9240-B709-BDC3-74988CF091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8526" y="4291911"/>
              <a:ext cx="166802" cy="36916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>
                <a:defRPr/>
              </a:pPr>
              <a:endParaRPr lang="en-US" sz="1667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67" name="Freeform 62">
              <a:extLst>
                <a:ext uri="{FF2B5EF4-FFF2-40B4-BE49-F238E27FC236}">
                  <a16:creationId xmlns:a16="http://schemas.microsoft.com/office/drawing/2014/main" id="{EC82713A-118C-1377-92E2-CE2F38879D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3102" y="4022566"/>
              <a:ext cx="36916" cy="30079"/>
            </a:xfrm>
            <a:custGeom>
              <a:avLst/>
              <a:gdLst>
                <a:gd name="T0" fmla="*/ 27 w 27"/>
                <a:gd name="T1" fmla="*/ 22 h 22"/>
                <a:gd name="T2" fmla="*/ 0 w 27"/>
                <a:gd name="T3" fmla="*/ 22 h 22"/>
                <a:gd name="T4" fmla="*/ 14 w 27"/>
                <a:gd name="T5" fmla="*/ 0 h 22"/>
                <a:gd name="T6" fmla="*/ 27 w 27"/>
                <a:gd name="T7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2">
                  <a:moveTo>
                    <a:pt x="27" y="22"/>
                  </a:moveTo>
                  <a:lnTo>
                    <a:pt x="0" y="22"/>
                  </a:lnTo>
                  <a:lnTo>
                    <a:pt x="14" y="0"/>
                  </a:lnTo>
                  <a:lnTo>
                    <a:pt x="27" y="22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>
                <a:defRPr/>
              </a:pPr>
              <a:endParaRPr lang="en-US" sz="1667">
                <a:solidFill>
                  <a:srgbClr val="FFFFFF"/>
                </a:solidFill>
                <a:latin typeface="Segoe UI"/>
              </a:endParaRPr>
            </a:p>
          </p:txBody>
        </p:sp>
        <p:sp>
          <p:nvSpPr>
            <p:cNvPr id="68" name="Rectangle 63">
              <a:extLst>
                <a:ext uri="{FF2B5EF4-FFF2-40B4-BE49-F238E27FC236}">
                  <a16:creationId xmlns:a16="http://schemas.microsoft.com/office/drawing/2014/main" id="{B53E106E-A614-3732-8E9A-A2C9BA0C9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2470" y="4033504"/>
              <a:ext cx="222859" cy="19141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>
                <a:defRPr/>
              </a:pPr>
              <a:endParaRPr lang="en-US" sz="1667">
                <a:solidFill>
                  <a:srgbClr val="FFFFFF"/>
                </a:solidFill>
                <a:latin typeface="Segoe UI"/>
              </a:endParaRPr>
            </a:p>
          </p:txBody>
        </p:sp>
      </p:grpSp>
      <p:sp>
        <p:nvSpPr>
          <p:cNvPr id="69" name="Text Placeholder 5">
            <a:extLst>
              <a:ext uri="{FF2B5EF4-FFF2-40B4-BE49-F238E27FC236}">
                <a16:creationId xmlns:a16="http://schemas.microsoft.com/office/drawing/2014/main" id="{38EBA77B-07BB-D02C-8FF7-570696CADB26}"/>
              </a:ext>
            </a:extLst>
          </p:cNvPr>
          <p:cNvSpPr txBox="1">
            <a:spLocks/>
          </p:cNvSpPr>
          <p:nvPr/>
        </p:nvSpPr>
        <p:spPr>
          <a:xfrm>
            <a:off x="8864517" y="3897237"/>
            <a:ext cx="4994464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2000">
                <a:solidFill>
                  <a:srgbClr val="FFFFFF"/>
                </a:solidFill>
                <a:latin typeface="Segoe UI"/>
                <a:cs typeface="Segoe UI Semibold" panose="020B0702040204020203" pitchFamily="34" charset="0"/>
              </a:rPr>
              <a:t>Custom-tunable AI models with your data</a:t>
            </a:r>
          </a:p>
        </p:txBody>
      </p:sp>
      <p:grpSp>
        <p:nvGrpSpPr>
          <p:cNvPr id="70" name="Group 69" descr="Large, pretrained AI models to unlock new scenarios">
            <a:extLst>
              <a:ext uri="{FF2B5EF4-FFF2-40B4-BE49-F238E27FC236}">
                <a16:creationId xmlns:a16="http://schemas.microsoft.com/office/drawing/2014/main" id="{CA945595-35ED-7E8B-B4C5-B5BE3132E802}"/>
              </a:ext>
            </a:extLst>
          </p:cNvPr>
          <p:cNvGrpSpPr/>
          <p:nvPr/>
        </p:nvGrpSpPr>
        <p:grpSpPr>
          <a:xfrm>
            <a:off x="8062601" y="2632815"/>
            <a:ext cx="6521136" cy="615553"/>
            <a:chOff x="6143943" y="1754560"/>
            <a:chExt cx="6268240" cy="615553"/>
          </a:xfrm>
        </p:grpSpPr>
        <p:sp>
          <p:nvSpPr>
            <p:cNvPr id="71" name="Text Placeholder 5">
              <a:extLst>
                <a:ext uri="{FF2B5EF4-FFF2-40B4-BE49-F238E27FC236}">
                  <a16:creationId xmlns:a16="http://schemas.microsoft.com/office/drawing/2014/main" id="{699B9553-716C-2656-7C32-11F17028CB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6945853" y="1754560"/>
              <a:ext cx="5466330" cy="61555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solidFill>
                    <a:schemeClr val="tx1"/>
                  </a:solidFill>
                  <a:latin typeface="+mn-lt"/>
                  <a:ea typeface="+mn-ea"/>
                  <a:cs typeface="Segoe UI" panose="020B05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Wingdings" panose="05000000000000000000" pitchFamily="2" charset="2"/>
                <a:buNone/>
                <a:defRPr/>
              </a:pPr>
              <a:r>
                <a:rPr lang="en-US" sz="2000">
                  <a:solidFill>
                    <a:srgbClr val="FFFFFF"/>
                  </a:solidFill>
                  <a:latin typeface="Segoe UI"/>
                  <a:cs typeface="Segoe UI Semibold" panose="020B0702040204020203" pitchFamily="34" charset="0"/>
                </a:rPr>
                <a:t>Large, pretrained Language Models</a:t>
              </a:r>
              <a:br>
                <a:rPr lang="en-US" sz="2000">
                  <a:solidFill>
                    <a:srgbClr val="FFFFFF"/>
                  </a:solidFill>
                  <a:latin typeface="Segoe UI"/>
                  <a:cs typeface="Segoe UI Semibold" panose="020B0702040204020203" pitchFamily="34" charset="0"/>
                </a:rPr>
              </a:br>
              <a:r>
                <a:rPr lang="en-US" sz="2000">
                  <a:solidFill>
                    <a:srgbClr val="FFFFFF"/>
                  </a:solidFill>
                  <a:latin typeface="Segoe UI"/>
                  <a:cs typeface="Segoe UI Semibold" panose="020B0702040204020203" pitchFamily="34" charset="0"/>
                </a:rPr>
                <a:t>that use deep learning to produce text outputs</a:t>
              </a:r>
            </a:p>
          </p:txBody>
        </p:sp>
        <p:grpSp>
          <p:nvGrpSpPr>
            <p:cNvPr id="72" name="manage">
              <a:extLst>
                <a:ext uri="{FF2B5EF4-FFF2-40B4-BE49-F238E27FC236}">
                  <a16:creationId xmlns:a16="http://schemas.microsoft.com/office/drawing/2014/main" id="{8C82C261-432D-44CC-B19B-9C786CFE14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143943" y="1797986"/>
              <a:ext cx="458117" cy="461214"/>
              <a:chOff x="4477326" y="5668469"/>
              <a:chExt cx="397725" cy="400412"/>
            </a:xfrm>
          </p:grpSpPr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287C974F-8822-8D10-E52E-A18190AFBFF6}"/>
                  </a:ext>
                </a:extLst>
              </p:cNvPr>
              <p:cNvSpPr/>
              <p:nvPr/>
            </p:nvSpPr>
            <p:spPr>
              <a:xfrm>
                <a:off x="4477326" y="5733854"/>
                <a:ext cx="82947" cy="124420"/>
              </a:xfrm>
              <a:custGeom>
                <a:avLst/>
                <a:gdLst>
                  <a:gd name="connsiteX0" fmla="*/ 52441 w 82947"/>
                  <a:gd name="connsiteY0" fmla="*/ 1328 h 124419"/>
                  <a:gd name="connsiteX1" fmla="*/ 1328 w 82947"/>
                  <a:gd name="connsiteY1" fmla="*/ 124264 h 124419"/>
                  <a:gd name="connsiteX2" fmla="*/ 43922 w 82947"/>
                  <a:gd name="connsiteY2" fmla="*/ 124264 h 124419"/>
                  <a:gd name="connsiteX3" fmla="*/ 82396 w 82947"/>
                  <a:gd name="connsiteY3" fmla="*/ 31294 h 124419"/>
                  <a:gd name="connsiteX4" fmla="*/ 52441 w 82947"/>
                  <a:gd name="connsiteY4" fmla="*/ 1328 h 124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947" h="124419">
                    <a:moveTo>
                      <a:pt x="52441" y="1328"/>
                    </a:moveTo>
                    <a:cubicBezTo>
                      <a:pt x="22695" y="34228"/>
                      <a:pt x="3842" y="77046"/>
                      <a:pt x="1328" y="124264"/>
                    </a:cubicBezTo>
                    <a:lnTo>
                      <a:pt x="43922" y="124264"/>
                    </a:lnTo>
                    <a:cubicBezTo>
                      <a:pt x="46296" y="88780"/>
                      <a:pt x="60401" y="56510"/>
                      <a:pt x="82396" y="31294"/>
                    </a:cubicBezTo>
                    <a:lnTo>
                      <a:pt x="52441" y="1328"/>
                    </a:lnTo>
                    <a:close/>
                  </a:path>
                </a:pathLst>
              </a:custGeom>
              <a:solidFill>
                <a:srgbClr val="50E6FF"/>
              </a:solidFill>
              <a:ln w="40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240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15E0B4EF-DFD1-2609-81E2-53DBEB7FE95D}"/>
                  </a:ext>
                </a:extLst>
              </p:cNvPr>
              <p:cNvSpPr/>
              <p:nvPr/>
            </p:nvSpPr>
            <p:spPr>
              <a:xfrm>
                <a:off x="4543450" y="5985934"/>
                <a:ext cx="124421" cy="82947"/>
              </a:xfrm>
              <a:custGeom>
                <a:avLst/>
                <a:gdLst>
                  <a:gd name="connsiteX0" fmla="*/ 1328 w 124420"/>
                  <a:gd name="connsiteY0" fmla="*/ 31224 h 82946"/>
                  <a:gd name="connsiteX1" fmla="*/ 124222 w 124420"/>
                  <a:gd name="connsiteY1" fmla="*/ 81725 h 82946"/>
                  <a:gd name="connsiteX2" fmla="*/ 124222 w 124420"/>
                  <a:gd name="connsiteY2" fmla="*/ 39955 h 82946"/>
                  <a:gd name="connsiteX3" fmla="*/ 31214 w 124420"/>
                  <a:gd name="connsiteY3" fmla="*/ 1328 h 82946"/>
                  <a:gd name="connsiteX4" fmla="*/ 1328 w 124420"/>
                  <a:gd name="connsiteY4" fmla="*/ 31224 h 829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420" h="82946">
                    <a:moveTo>
                      <a:pt x="1328" y="31224"/>
                    </a:moveTo>
                    <a:cubicBezTo>
                      <a:pt x="34286" y="60701"/>
                      <a:pt x="77089" y="79420"/>
                      <a:pt x="124222" y="81725"/>
                    </a:cubicBezTo>
                    <a:lnTo>
                      <a:pt x="124222" y="39955"/>
                    </a:lnTo>
                    <a:cubicBezTo>
                      <a:pt x="88680" y="37580"/>
                      <a:pt x="56421" y="23401"/>
                      <a:pt x="31214" y="1328"/>
                    </a:cubicBezTo>
                    <a:lnTo>
                      <a:pt x="1328" y="31224"/>
                    </a:lnTo>
                    <a:close/>
                  </a:path>
                </a:pathLst>
              </a:custGeom>
              <a:solidFill>
                <a:srgbClr val="0078D4"/>
              </a:solidFill>
              <a:ln w="40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240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39C52F43-5495-6CEC-8EF2-D28454CC5F84}"/>
                  </a:ext>
                </a:extLst>
              </p:cNvPr>
              <p:cNvSpPr/>
              <p:nvPr/>
            </p:nvSpPr>
            <p:spPr>
              <a:xfrm>
                <a:off x="4477326" y="5877812"/>
                <a:ext cx="82947" cy="124420"/>
              </a:xfrm>
              <a:custGeom>
                <a:avLst/>
                <a:gdLst>
                  <a:gd name="connsiteX0" fmla="*/ 1328 w 82947"/>
                  <a:gd name="connsiteY0" fmla="*/ 1328 h 124419"/>
                  <a:gd name="connsiteX1" fmla="*/ 52301 w 82947"/>
                  <a:gd name="connsiteY1" fmla="*/ 124264 h 124419"/>
                  <a:gd name="connsiteX2" fmla="*/ 82256 w 82947"/>
                  <a:gd name="connsiteY2" fmla="*/ 94298 h 124419"/>
                  <a:gd name="connsiteX3" fmla="*/ 43922 w 82947"/>
                  <a:gd name="connsiteY3" fmla="*/ 1328 h 124419"/>
                  <a:gd name="connsiteX4" fmla="*/ 1328 w 82947"/>
                  <a:gd name="connsiteY4" fmla="*/ 1328 h 124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947" h="124419">
                    <a:moveTo>
                      <a:pt x="1328" y="1328"/>
                    </a:moveTo>
                    <a:cubicBezTo>
                      <a:pt x="3772" y="48547"/>
                      <a:pt x="22625" y="91365"/>
                      <a:pt x="52301" y="124264"/>
                    </a:cubicBezTo>
                    <a:lnTo>
                      <a:pt x="82256" y="94298"/>
                    </a:lnTo>
                    <a:cubicBezTo>
                      <a:pt x="60331" y="69083"/>
                      <a:pt x="46296" y="36812"/>
                      <a:pt x="43922" y="1328"/>
                    </a:cubicBezTo>
                    <a:lnTo>
                      <a:pt x="1328" y="1328"/>
                    </a:lnTo>
                    <a:close/>
                  </a:path>
                </a:pathLst>
              </a:custGeom>
              <a:solidFill>
                <a:srgbClr val="0078D4"/>
              </a:solidFill>
              <a:ln w="40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240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7EDDCF7F-02ED-CF0D-8728-272AF631C5F2}"/>
                  </a:ext>
                </a:extLst>
              </p:cNvPr>
              <p:cNvSpPr/>
              <p:nvPr/>
            </p:nvSpPr>
            <p:spPr>
              <a:xfrm>
                <a:off x="4795522" y="5734615"/>
                <a:ext cx="78800" cy="124420"/>
              </a:xfrm>
              <a:custGeom>
                <a:avLst/>
                <a:gdLst>
                  <a:gd name="connsiteX0" fmla="*/ 30306 w 78799"/>
                  <a:gd name="connsiteY0" fmla="*/ 1328 h 124419"/>
                  <a:gd name="connsiteX1" fmla="*/ 1328 w 78799"/>
                  <a:gd name="connsiteY1" fmla="*/ 30316 h 124419"/>
                  <a:gd name="connsiteX2" fmla="*/ 39942 w 78799"/>
                  <a:gd name="connsiteY2" fmla="*/ 123496 h 124419"/>
                  <a:gd name="connsiteX3" fmla="*/ 80720 w 78799"/>
                  <a:gd name="connsiteY3" fmla="*/ 123496 h 124419"/>
                  <a:gd name="connsiteX4" fmla="*/ 30306 w 78799"/>
                  <a:gd name="connsiteY4" fmla="*/ 1328 h 1244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8799" h="124419">
                    <a:moveTo>
                      <a:pt x="30306" y="1328"/>
                    </a:moveTo>
                    <a:lnTo>
                      <a:pt x="1328" y="30316"/>
                    </a:lnTo>
                    <a:cubicBezTo>
                      <a:pt x="23463" y="55532"/>
                      <a:pt x="37638" y="87873"/>
                      <a:pt x="39942" y="123496"/>
                    </a:cubicBezTo>
                    <a:lnTo>
                      <a:pt x="80720" y="123496"/>
                    </a:lnTo>
                    <a:cubicBezTo>
                      <a:pt x="78276" y="76627"/>
                      <a:pt x="59633" y="34088"/>
                      <a:pt x="30306" y="1328"/>
                    </a:cubicBezTo>
                    <a:close/>
                  </a:path>
                </a:pathLst>
              </a:custGeom>
              <a:solidFill>
                <a:srgbClr val="50E6FF"/>
              </a:solidFill>
              <a:ln w="40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240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80F9CDD1-5683-E81B-D448-E45B85225F1E}"/>
                  </a:ext>
                </a:extLst>
              </p:cNvPr>
              <p:cNvSpPr/>
              <p:nvPr/>
            </p:nvSpPr>
            <p:spPr>
              <a:xfrm>
                <a:off x="4687360" y="5668533"/>
                <a:ext cx="124421" cy="78799"/>
              </a:xfrm>
              <a:custGeom>
                <a:avLst/>
                <a:gdLst>
                  <a:gd name="connsiteX0" fmla="*/ 1328 w 124420"/>
                  <a:gd name="connsiteY0" fmla="*/ 1328 h 78799"/>
                  <a:gd name="connsiteX1" fmla="*/ 1328 w 124420"/>
                  <a:gd name="connsiteY1" fmla="*/ 42959 h 78799"/>
                  <a:gd name="connsiteX2" fmla="*/ 94476 w 124420"/>
                  <a:gd name="connsiteY2" fmla="*/ 81306 h 78799"/>
                  <a:gd name="connsiteX3" fmla="*/ 123523 w 124420"/>
                  <a:gd name="connsiteY3" fmla="*/ 52249 h 78799"/>
                  <a:gd name="connsiteX4" fmla="*/ 1328 w 124420"/>
                  <a:gd name="connsiteY4" fmla="*/ 1328 h 78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4420" h="78799">
                    <a:moveTo>
                      <a:pt x="1328" y="1328"/>
                    </a:moveTo>
                    <a:lnTo>
                      <a:pt x="1328" y="42959"/>
                    </a:lnTo>
                    <a:cubicBezTo>
                      <a:pt x="36870" y="45264"/>
                      <a:pt x="69199" y="59304"/>
                      <a:pt x="94476" y="81306"/>
                    </a:cubicBezTo>
                    <a:lnTo>
                      <a:pt x="123523" y="52249"/>
                    </a:lnTo>
                    <a:cubicBezTo>
                      <a:pt x="90775" y="22772"/>
                      <a:pt x="48182" y="3913"/>
                      <a:pt x="1328" y="1328"/>
                    </a:cubicBezTo>
                    <a:close/>
                  </a:path>
                </a:pathLst>
              </a:custGeom>
              <a:solidFill>
                <a:srgbClr val="50E6FF"/>
              </a:solidFill>
              <a:ln w="40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240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78B967C5-F0DA-CC18-FA68-256363B68F24}"/>
                  </a:ext>
                </a:extLst>
              </p:cNvPr>
              <p:cNvSpPr/>
              <p:nvPr/>
            </p:nvSpPr>
            <p:spPr>
              <a:xfrm>
                <a:off x="4543519" y="5668469"/>
                <a:ext cx="124421" cy="78799"/>
              </a:xfrm>
              <a:custGeom>
                <a:avLst/>
                <a:gdLst>
                  <a:gd name="connsiteX0" fmla="*/ 124152 w 124420"/>
                  <a:gd name="connsiteY0" fmla="*/ 1328 h 78799"/>
                  <a:gd name="connsiteX1" fmla="*/ 1328 w 124420"/>
                  <a:gd name="connsiteY1" fmla="*/ 51690 h 78799"/>
                  <a:gd name="connsiteX2" fmla="*/ 31214 w 124420"/>
                  <a:gd name="connsiteY2" fmla="*/ 81586 h 78799"/>
                  <a:gd name="connsiteX3" fmla="*/ 124082 w 124420"/>
                  <a:gd name="connsiteY3" fmla="*/ 43029 h 78799"/>
                  <a:gd name="connsiteX4" fmla="*/ 124082 w 124420"/>
                  <a:gd name="connsiteY4" fmla="*/ 1328 h 78799"/>
                  <a:gd name="connsiteX5" fmla="*/ 124152 w 124420"/>
                  <a:gd name="connsiteY5" fmla="*/ 1328 h 787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4420" h="78799">
                    <a:moveTo>
                      <a:pt x="124152" y="1328"/>
                    </a:moveTo>
                    <a:cubicBezTo>
                      <a:pt x="77020" y="3633"/>
                      <a:pt x="34286" y="22283"/>
                      <a:pt x="1328" y="51690"/>
                    </a:cubicBezTo>
                    <a:lnTo>
                      <a:pt x="31214" y="81586"/>
                    </a:lnTo>
                    <a:cubicBezTo>
                      <a:pt x="56351" y="59583"/>
                      <a:pt x="88611" y="45473"/>
                      <a:pt x="124082" y="43029"/>
                    </a:cubicBezTo>
                    <a:lnTo>
                      <a:pt x="124082" y="1328"/>
                    </a:lnTo>
                    <a:lnTo>
                      <a:pt x="124152" y="1328"/>
                    </a:lnTo>
                    <a:close/>
                  </a:path>
                </a:pathLst>
              </a:custGeom>
              <a:solidFill>
                <a:srgbClr val="50E6FF"/>
              </a:solidFill>
              <a:ln w="40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240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E8B19F5A-3790-1824-5031-F4FFE0ACBE3A}"/>
                  </a:ext>
                </a:extLst>
              </p:cNvPr>
              <p:cNvSpPr/>
              <p:nvPr/>
            </p:nvSpPr>
            <p:spPr>
              <a:xfrm>
                <a:off x="4833577" y="5877812"/>
                <a:ext cx="41474" cy="41473"/>
              </a:xfrm>
              <a:custGeom>
                <a:avLst/>
                <a:gdLst>
                  <a:gd name="connsiteX0" fmla="*/ 35753 w 41473"/>
                  <a:gd name="connsiteY0" fmla="*/ 44146 h 41473"/>
                  <a:gd name="connsiteX1" fmla="*/ 42666 w 41473"/>
                  <a:gd name="connsiteY1" fmla="*/ 1328 h 41473"/>
                  <a:gd name="connsiteX2" fmla="*/ 1887 w 41473"/>
                  <a:gd name="connsiteY2" fmla="*/ 1328 h 41473"/>
                  <a:gd name="connsiteX3" fmla="*/ 1328 w 41473"/>
                  <a:gd name="connsiteY3" fmla="*/ 7615 h 41473"/>
                  <a:gd name="connsiteX4" fmla="*/ 35753 w 41473"/>
                  <a:gd name="connsiteY4" fmla="*/ 44146 h 414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473" h="41473">
                    <a:moveTo>
                      <a:pt x="35753" y="44146"/>
                    </a:moveTo>
                    <a:cubicBezTo>
                      <a:pt x="39523" y="30386"/>
                      <a:pt x="41897" y="16066"/>
                      <a:pt x="42666" y="1328"/>
                    </a:cubicBezTo>
                    <a:lnTo>
                      <a:pt x="1887" y="1328"/>
                    </a:lnTo>
                    <a:cubicBezTo>
                      <a:pt x="1748" y="3424"/>
                      <a:pt x="1538" y="5519"/>
                      <a:pt x="1328" y="7615"/>
                    </a:cubicBezTo>
                    <a:cubicBezTo>
                      <a:pt x="16760" y="15298"/>
                      <a:pt x="29049" y="28290"/>
                      <a:pt x="35753" y="44146"/>
                    </a:cubicBezTo>
                    <a:close/>
                  </a:path>
                </a:pathLst>
              </a:custGeom>
              <a:solidFill>
                <a:srgbClr val="0078D4"/>
              </a:solidFill>
              <a:ln w="40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240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AFD6711B-23CE-0FF9-8E13-1D48F6D15110}"/>
                  </a:ext>
                </a:extLst>
              </p:cNvPr>
              <p:cNvSpPr/>
              <p:nvPr/>
            </p:nvSpPr>
            <p:spPr>
              <a:xfrm>
                <a:off x="4687360" y="6016035"/>
                <a:ext cx="41474" cy="49768"/>
              </a:xfrm>
              <a:custGeom>
                <a:avLst/>
                <a:gdLst>
                  <a:gd name="connsiteX0" fmla="*/ 1328 w 41473"/>
                  <a:gd name="connsiteY0" fmla="*/ 9850 h 49768"/>
                  <a:gd name="connsiteX1" fmla="*/ 1328 w 41473"/>
                  <a:gd name="connsiteY1" fmla="*/ 51480 h 49768"/>
                  <a:gd name="connsiteX2" fmla="*/ 43154 w 41473"/>
                  <a:gd name="connsiteY2" fmla="*/ 44635 h 49768"/>
                  <a:gd name="connsiteX3" fmla="*/ 43154 w 41473"/>
                  <a:gd name="connsiteY3" fmla="*/ 1328 h 49768"/>
                  <a:gd name="connsiteX4" fmla="*/ 1328 w 41473"/>
                  <a:gd name="connsiteY4" fmla="*/ 9850 h 49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1473" h="49768">
                    <a:moveTo>
                      <a:pt x="1328" y="9850"/>
                    </a:moveTo>
                    <a:lnTo>
                      <a:pt x="1328" y="51480"/>
                    </a:lnTo>
                    <a:cubicBezTo>
                      <a:pt x="15712" y="50712"/>
                      <a:pt x="29747" y="48337"/>
                      <a:pt x="43154" y="44635"/>
                    </a:cubicBezTo>
                    <a:lnTo>
                      <a:pt x="43154" y="1328"/>
                    </a:lnTo>
                    <a:cubicBezTo>
                      <a:pt x="29887" y="6008"/>
                      <a:pt x="15852" y="8872"/>
                      <a:pt x="1328" y="9850"/>
                    </a:cubicBezTo>
                    <a:close/>
                  </a:path>
                </a:pathLst>
              </a:custGeom>
              <a:solidFill>
                <a:srgbClr val="0078D4"/>
              </a:solidFill>
              <a:ln w="40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240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2F54A958-16A1-E8B6-2380-55F42CE67B53}"/>
                  </a:ext>
                </a:extLst>
              </p:cNvPr>
              <p:cNvSpPr/>
              <p:nvPr/>
            </p:nvSpPr>
            <p:spPr>
              <a:xfrm>
                <a:off x="4562443" y="5789163"/>
                <a:ext cx="228104" cy="132715"/>
              </a:xfrm>
              <a:custGeom>
                <a:avLst/>
                <a:gdLst>
                  <a:gd name="connsiteX0" fmla="*/ 229100 w 228104"/>
                  <a:gd name="connsiteY0" fmla="*/ 89548 h 132714"/>
                  <a:gd name="connsiteX1" fmla="*/ 229588 w 228104"/>
                  <a:gd name="connsiteY1" fmla="*/ 82284 h 132714"/>
                  <a:gd name="connsiteX2" fmla="*/ 178127 w 228104"/>
                  <a:gd name="connsiteY2" fmla="*/ 30805 h 132714"/>
                  <a:gd name="connsiteX3" fmla="*/ 166606 w 228104"/>
                  <a:gd name="connsiteY3" fmla="*/ 32132 h 132714"/>
                  <a:gd name="connsiteX4" fmla="*/ 110676 w 228104"/>
                  <a:gd name="connsiteY4" fmla="*/ 1328 h 132714"/>
                  <a:gd name="connsiteX5" fmla="*/ 44481 w 228104"/>
                  <a:gd name="connsiteY5" fmla="*/ 67546 h 132714"/>
                  <a:gd name="connsiteX6" fmla="*/ 44551 w 228104"/>
                  <a:gd name="connsiteY6" fmla="*/ 70270 h 132714"/>
                  <a:gd name="connsiteX7" fmla="*/ 33937 w 228104"/>
                  <a:gd name="connsiteY7" fmla="*/ 68524 h 132714"/>
                  <a:gd name="connsiteX8" fmla="*/ 1328 w 228104"/>
                  <a:gd name="connsiteY8" fmla="*/ 101144 h 132714"/>
                  <a:gd name="connsiteX9" fmla="*/ 30725 w 228104"/>
                  <a:gd name="connsiteY9" fmla="*/ 133554 h 132714"/>
                  <a:gd name="connsiteX10" fmla="*/ 173309 w 228104"/>
                  <a:gd name="connsiteY10" fmla="*/ 133833 h 132714"/>
                  <a:gd name="connsiteX11" fmla="*/ 229100 w 228104"/>
                  <a:gd name="connsiteY11" fmla="*/ 89548 h 132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8104" h="132714">
                    <a:moveTo>
                      <a:pt x="229100" y="89548"/>
                    </a:moveTo>
                    <a:cubicBezTo>
                      <a:pt x="229449" y="87174"/>
                      <a:pt x="229588" y="84799"/>
                      <a:pt x="229588" y="82284"/>
                    </a:cubicBezTo>
                    <a:cubicBezTo>
                      <a:pt x="229588" y="53855"/>
                      <a:pt x="206546" y="30805"/>
                      <a:pt x="178127" y="30805"/>
                    </a:cubicBezTo>
                    <a:cubicBezTo>
                      <a:pt x="174147" y="30805"/>
                      <a:pt x="170307" y="31224"/>
                      <a:pt x="166606" y="32132"/>
                    </a:cubicBezTo>
                    <a:cubicBezTo>
                      <a:pt x="154875" y="13622"/>
                      <a:pt x="134207" y="1328"/>
                      <a:pt x="110676" y="1328"/>
                    </a:cubicBezTo>
                    <a:cubicBezTo>
                      <a:pt x="74087" y="1328"/>
                      <a:pt x="44481" y="31015"/>
                      <a:pt x="44481" y="67546"/>
                    </a:cubicBezTo>
                    <a:cubicBezTo>
                      <a:pt x="44481" y="68454"/>
                      <a:pt x="44481" y="69362"/>
                      <a:pt x="44551" y="70270"/>
                    </a:cubicBezTo>
                    <a:cubicBezTo>
                      <a:pt x="41199" y="69152"/>
                      <a:pt x="37638" y="68524"/>
                      <a:pt x="33937" y="68524"/>
                    </a:cubicBezTo>
                    <a:cubicBezTo>
                      <a:pt x="15922" y="68524"/>
                      <a:pt x="1328" y="83123"/>
                      <a:pt x="1328" y="101144"/>
                    </a:cubicBezTo>
                    <a:cubicBezTo>
                      <a:pt x="1328" y="118047"/>
                      <a:pt x="14177" y="131947"/>
                      <a:pt x="30725" y="133554"/>
                    </a:cubicBezTo>
                    <a:lnTo>
                      <a:pt x="173309" y="133833"/>
                    </a:lnTo>
                    <a:cubicBezTo>
                      <a:pt x="182736" y="110713"/>
                      <a:pt x="203753" y="93530"/>
                      <a:pt x="229100" y="89548"/>
                    </a:cubicBezTo>
                    <a:close/>
                  </a:path>
                </a:pathLst>
              </a:custGeom>
              <a:solidFill>
                <a:srgbClr val="50E6FF"/>
              </a:solidFill>
              <a:ln w="40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240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A0A45478-E4C0-FE45-D10F-FF5E47DDB175}"/>
                  </a:ext>
                </a:extLst>
              </p:cNvPr>
              <p:cNvSpPr/>
              <p:nvPr/>
            </p:nvSpPr>
            <p:spPr>
              <a:xfrm>
                <a:off x="4749018" y="5895762"/>
                <a:ext cx="103684" cy="170041"/>
              </a:xfrm>
              <a:custGeom>
                <a:avLst/>
                <a:gdLst>
                  <a:gd name="connsiteX0" fmla="*/ 106276 w 103683"/>
                  <a:gd name="connsiteY0" fmla="*/ 53856 h 170040"/>
                  <a:gd name="connsiteX1" fmla="*/ 53767 w 103683"/>
                  <a:gd name="connsiteY1" fmla="*/ 1328 h 170040"/>
                  <a:gd name="connsiteX2" fmla="*/ 2097 w 103683"/>
                  <a:gd name="connsiteY2" fmla="*/ 45194 h 170040"/>
                  <a:gd name="connsiteX3" fmla="*/ 23603 w 103683"/>
                  <a:gd name="connsiteY3" fmla="*/ 45194 h 170040"/>
                  <a:gd name="connsiteX4" fmla="*/ 31633 w 103683"/>
                  <a:gd name="connsiteY4" fmla="*/ 31643 h 170040"/>
                  <a:gd name="connsiteX5" fmla="*/ 53837 w 103683"/>
                  <a:gd name="connsiteY5" fmla="*/ 22423 h 170040"/>
                  <a:gd name="connsiteX6" fmla="*/ 76042 w 103683"/>
                  <a:gd name="connsiteY6" fmla="*/ 31643 h 170040"/>
                  <a:gd name="connsiteX7" fmla="*/ 85259 w 103683"/>
                  <a:gd name="connsiteY7" fmla="*/ 53856 h 170040"/>
                  <a:gd name="connsiteX8" fmla="*/ 85259 w 103683"/>
                  <a:gd name="connsiteY8" fmla="*/ 66498 h 170040"/>
                  <a:gd name="connsiteX9" fmla="*/ 1328 w 103683"/>
                  <a:gd name="connsiteY9" fmla="*/ 66498 h 170040"/>
                  <a:gd name="connsiteX10" fmla="*/ 1328 w 103683"/>
                  <a:gd name="connsiteY10" fmla="*/ 171762 h 170040"/>
                  <a:gd name="connsiteX11" fmla="*/ 106206 w 103683"/>
                  <a:gd name="connsiteY11" fmla="*/ 171762 h 170040"/>
                  <a:gd name="connsiteX12" fmla="*/ 106206 w 103683"/>
                  <a:gd name="connsiteY12" fmla="*/ 73274 h 170040"/>
                  <a:gd name="connsiteX13" fmla="*/ 106276 w 103683"/>
                  <a:gd name="connsiteY13" fmla="*/ 53856 h 170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03683" h="170040">
                    <a:moveTo>
                      <a:pt x="106276" y="53856"/>
                    </a:moveTo>
                    <a:cubicBezTo>
                      <a:pt x="106276" y="25008"/>
                      <a:pt x="82675" y="1328"/>
                      <a:pt x="53767" y="1328"/>
                    </a:cubicBezTo>
                    <a:cubicBezTo>
                      <a:pt x="27862" y="1328"/>
                      <a:pt x="6216" y="20397"/>
                      <a:pt x="2097" y="45194"/>
                    </a:cubicBezTo>
                    <a:lnTo>
                      <a:pt x="23603" y="45194"/>
                    </a:lnTo>
                    <a:cubicBezTo>
                      <a:pt x="25069" y="40095"/>
                      <a:pt x="27792" y="35485"/>
                      <a:pt x="31633" y="31643"/>
                    </a:cubicBezTo>
                    <a:cubicBezTo>
                      <a:pt x="37568" y="25706"/>
                      <a:pt x="45458" y="22423"/>
                      <a:pt x="53837" y="22423"/>
                    </a:cubicBezTo>
                    <a:cubicBezTo>
                      <a:pt x="62216" y="22423"/>
                      <a:pt x="70037" y="25706"/>
                      <a:pt x="76042" y="31643"/>
                    </a:cubicBezTo>
                    <a:cubicBezTo>
                      <a:pt x="81977" y="37580"/>
                      <a:pt x="85259" y="45473"/>
                      <a:pt x="85259" y="53856"/>
                    </a:cubicBezTo>
                    <a:cubicBezTo>
                      <a:pt x="85259" y="55532"/>
                      <a:pt x="85259" y="60282"/>
                      <a:pt x="85259" y="66498"/>
                    </a:cubicBezTo>
                    <a:lnTo>
                      <a:pt x="1328" y="66498"/>
                    </a:lnTo>
                    <a:lnTo>
                      <a:pt x="1328" y="171762"/>
                    </a:lnTo>
                    <a:lnTo>
                      <a:pt x="106206" y="171762"/>
                    </a:lnTo>
                    <a:lnTo>
                      <a:pt x="106206" y="73274"/>
                    </a:lnTo>
                    <a:cubicBezTo>
                      <a:pt x="106276" y="63774"/>
                      <a:pt x="106276" y="56091"/>
                      <a:pt x="106276" y="53856"/>
                    </a:cubicBezTo>
                    <a:close/>
                  </a:path>
                </a:pathLst>
              </a:custGeom>
              <a:solidFill>
                <a:srgbClr val="0078D4"/>
              </a:solidFill>
              <a:ln w="40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240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E5A4C3DB-3383-7A60-D41F-687D43018150}"/>
                  </a:ext>
                </a:extLst>
              </p:cNvPr>
              <p:cNvSpPr/>
              <p:nvPr/>
            </p:nvSpPr>
            <p:spPr>
              <a:xfrm>
                <a:off x="4788400" y="6000806"/>
                <a:ext cx="24884" cy="24884"/>
              </a:xfrm>
              <a:custGeom>
                <a:avLst/>
                <a:gdLst>
                  <a:gd name="connsiteX0" fmla="*/ 14176 w 24884"/>
                  <a:gd name="connsiteY0" fmla="*/ 27033 h 24884"/>
                  <a:gd name="connsiteX1" fmla="*/ 27024 w 24884"/>
                  <a:gd name="connsiteY1" fmla="*/ 14181 h 24884"/>
                  <a:gd name="connsiteX2" fmla="*/ 14176 w 24884"/>
                  <a:gd name="connsiteY2" fmla="*/ 1328 h 24884"/>
                  <a:gd name="connsiteX3" fmla="*/ 1328 w 24884"/>
                  <a:gd name="connsiteY3" fmla="*/ 14181 h 24884"/>
                  <a:gd name="connsiteX4" fmla="*/ 14176 w 24884"/>
                  <a:gd name="connsiteY4" fmla="*/ 27033 h 24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884" h="24884">
                    <a:moveTo>
                      <a:pt x="14176" y="27033"/>
                    </a:moveTo>
                    <a:cubicBezTo>
                      <a:pt x="21229" y="27033"/>
                      <a:pt x="27024" y="21306"/>
                      <a:pt x="27024" y="14181"/>
                    </a:cubicBezTo>
                    <a:cubicBezTo>
                      <a:pt x="27024" y="7126"/>
                      <a:pt x="21298" y="1328"/>
                      <a:pt x="14176" y="1328"/>
                    </a:cubicBezTo>
                    <a:cubicBezTo>
                      <a:pt x="7124" y="1328"/>
                      <a:pt x="1328" y="7056"/>
                      <a:pt x="1328" y="14181"/>
                    </a:cubicBezTo>
                    <a:cubicBezTo>
                      <a:pt x="1328" y="21306"/>
                      <a:pt x="7054" y="27033"/>
                      <a:pt x="14176" y="27033"/>
                    </a:cubicBezTo>
                    <a:close/>
                  </a:path>
                </a:pathLst>
              </a:custGeom>
              <a:solidFill>
                <a:srgbClr val="50E6FF"/>
              </a:solidFill>
              <a:ln w="40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defTabSz="914367">
                  <a:defRPr/>
                </a:pPr>
                <a:endParaRPr lang="en-US" sz="240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</p:grpSp>
      <p:grpSp>
        <p:nvGrpSpPr>
          <p:cNvPr id="110" name="Group 109" descr="Built-in responsible AI to detect and mitigate harmful use">
            <a:extLst>
              <a:ext uri="{FF2B5EF4-FFF2-40B4-BE49-F238E27FC236}">
                <a16:creationId xmlns:a16="http://schemas.microsoft.com/office/drawing/2014/main" id="{80B4498A-2933-83CB-34D9-D87111B8F903}"/>
              </a:ext>
            </a:extLst>
          </p:cNvPr>
          <p:cNvGrpSpPr/>
          <p:nvPr/>
        </p:nvGrpSpPr>
        <p:grpSpPr>
          <a:xfrm>
            <a:off x="8062600" y="4740233"/>
            <a:ext cx="4956884" cy="615553"/>
            <a:chOff x="6096020" y="3827587"/>
            <a:chExt cx="4956884" cy="615553"/>
          </a:xfrm>
        </p:grpSpPr>
        <p:sp>
          <p:nvSpPr>
            <p:cNvPr id="111" name="Text Placeholder 5">
              <a:extLst>
                <a:ext uri="{FF2B5EF4-FFF2-40B4-BE49-F238E27FC236}">
                  <a16:creationId xmlns:a16="http://schemas.microsoft.com/office/drawing/2014/main" id="{F39ECDCF-66A9-F90F-A222-35EE944BD1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6897937" y="3827587"/>
              <a:ext cx="4154967" cy="61555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defPPr>
                <a:defRPr lang="en-US"/>
              </a:defPPr>
              <a:lvl1pPr marR="0" indent="0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000" spc="0" baseline="0">
                  <a:gradFill>
                    <a:gsLst>
                      <a:gs pos="0">
                        <a:schemeClr val="tx1"/>
                      </a:gs>
                      <a:gs pos="100000">
                        <a:schemeClr val="tx1"/>
                      </a:gs>
                    </a:gsLst>
                    <a:lin ang="27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  <a:lvl2pPr marL="457200" marR="0" indent="-228600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spc="0" baseline="0"/>
              </a:lvl2pPr>
              <a:lvl3pPr marL="657225" marR="0" indent="-20002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spc="0" baseline="0"/>
              </a:lvl3pPr>
              <a:lvl4pPr marL="842963" marR="0" indent="-1809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4pPr>
              <a:lvl5pPr marL="1023938" marR="0" indent="-168275" defTabSz="932742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spc="0" baseline="0"/>
              </a:lvl5pPr>
              <a:lvl6pPr marL="2565040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6pPr>
              <a:lvl7pPr marL="3031412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7pPr>
              <a:lvl8pPr marL="3497783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8pPr>
              <a:lvl9pPr marL="3964155" indent="-233186" defTabSz="932742">
                <a:spcBef>
                  <a:spcPct val="20000"/>
                </a:spcBef>
                <a:buFont typeface="Arial" pitchFamily="34" charset="0"/>
                <a:buChar char="•"/>
                <a:defRPr sz="2000"/>
              </a:lvl9pPr>
            </a:lstStyle>
            <a:p>
              <a:pPr>
                <a:defRPr/>
              </a:pPr>
              <a:r>
                <a:rPr lang="en-US">
                  <a:solidFill>
                    <a:srgbClr val="FFFFFF"/>
                  </a:solidFill>
                  <a:latin typeface="Segoe UI"/>
                </a:rPr>
                <a:t>Built-in responsible AI to detect and mitigate harmful use</a:t>
              </a:r>
            </a:p>
          </p:txBody>
        </p:sp>
        <p:grpSp>
          <p:nvGrpSpPr>
            <p:cNvPr id="112" name="deploy">
              <a:extLst>
                <a:ext uri="{FF2B5EF4-FFF2-40B4-BE49-F238E27FC236}">
                  <a16:creationId xmlns:a16="http://schemas.microsoft.com/office/drawing/2014/main" id="{4878C0CC-CC3D-BB97-8723-559569F6E5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6096020" y="3848047"/>
              <a:ext cx="557561" cy="513079"/>
              <a:chOff x="9141255" y="2173883"/>
              <a:chExt cx="459946" cy="423254"/>
            </a:xfrm>
          </p:grpSpPr>
          <p:sp>
            <p:nvSpPr>
              <p:cNvPr id="113" name="Freeform 5">
                <a:extLst>
                  <a:ext uri="{FF2B5EF4-FFF2-40B4-BE49-F238E27FC236}">
                    <a16:creationId xmlns:a16="http://schemas.microsoft.com/office/drawing/2014/main" id="{BCC369A4-992F-420D-E0B3-CF94C04D64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85398" y="2475271"/>
                <a:ext cx="315803" cy="121866"/>
              </a:xfrm>
              <a:custGeom>
                <a:avLst/>
                <a:gdLst>
                  <a:gd name="T0" fmla="*/ 425 w 425"/>
                  <a:gd name="T1" fmla="*/ 125 h 165"/>
                  <a:gd name="T2" fmla="*/ 394 w 425"/>
                  <a:gd name="T3" fmla="*/ 10 h 165"/>
                  <a:gd name="T4" fmla="*/ 389 w 425"/>
                  <a:gd name="T5" fmla="*/ 6 h 165"/>
                  <a:gd name="T6" fmla="*/ 384 w 425"/>
                  <a:gd name="T7" fmla="*/ 9 h 165"/>
                  <a:gd name="T8" fmla="*/ 361 w 425"/>
                  <a:gd name="T9" fmla="*/ 49 h 165"/>
                  <a:gd name="T10" fmla="*/ 295 w 425"/>
                  <a:gd name="T11" fmla="*/ 11 h 165"/>
                  <a:gd name="T12" fmla="*/ 276 w 425"/>
                  <a:gd name="T13" fmla="*/ 0 h 165"/>
                  <a:gd name="T14" fmla="*/ 115 w 425"/>
                  <a:gd name="T15" fmla="*/ 118 h 165"/>
                  <a:gd name="T16" fmla="*/ 20 w 425"/>
                  <a:gd name="T17" fmla="*/ 88 h 165"/>
                  <a:gd name="T18" fmla="*/ 0 w 425"/>
                  <a:gd name="T19" fmla="*/ 100 h 165"/>
                  <a:gd name="T20" fmla="*/ 115 w 425"/>
                  <a:gd name="T21" fmla="*/ 139 h 165"/>
                  <a:gd name="T22" fmla="*/ 252 w 425"/>
                  <a:gd name="T23" fmla="*/ 81 h 165"/>
                  <a:gd name="T24" fmla="*/ 256 w 425"/>
                  <a:gd name="T25" fmla="*/ 77 h 165"/>
                  <a:gd name="T26" fmla="*/ 323 w 425"/>
                  <a:gd name="T27" fmla="*/ 115 h 165"/>
                  <a:gd name="T28" fmla="*/ 299 w 425"/>
                  <a:gd name="T29" fmla="*/ 156 h 165"/>
                  <a:gd name="T30" fmla="*/ 299 w 425"/>
                  <a:gd name="T31" fmla="*/ 162 h 165"/>
                  <a:gd name="T32" fmla="*/ 305 w 425"/>
                  <a:gd name="T33" fmla="*/ 164 h 165"/>
                  <a:gd name="T34" fmla="*/ 419 w 425"/>
                  <a:gd name="T35" fmla="*/ 133 h 165"/>
                  <a:gd name="T36" fmla="*/ 424 w 425"/>
                  <a:gd name="T37" fmla="*/ 130 h 165"/>
                  <a:gd name="T38" fmla="*/ 425 w 425"/>
                  <a:gd name="T39" fmla="*/ 125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5" h="165">
                    <a:moveTo>
                      <a:pt x="425" y="125"/>
                    </a:moveTo>
                    <a:cubicBezTo>
                      <a:pt x="394" y="10"/>
                      <a:pt x="394" y="10"/>
                      <a:pt x="394" y="10"/>
                    </a:cubicBezTo>
                    <a:cubicBezTo>
                      <a:pt x="393" y="7"/>
                      <a:pt x="391" y="6"/>
                      <a:pt x="389" y="6"/>
                    </a:cubicBezTo>
                    <a:cubicBezTo>
                      <a:pt x="388" y="6"/>
                      <a:pt x="385" y="6"/>
                      <a:pt x="384" y="9"/>
                    </a:cubicBezTo>
                    <a:cubicBezTo>
                      <a:pt x="361" y="49"/>
                      <a:pt x="361" y="49"/>
                      <a:pt x="361" y="49"/>
                    </a:cubicBezTo>
                    <a:cubicBezTo>
                      <a:pt x="295" y="11"/>
                      <a:pt x="295" y="11"/>
                      <a:pt x="295" y="11"/>
                    </a:cubicBezTo>
                    <a:cubicBezTo>
                      <a:pt x="276" y="0"/>
                      <a:pt x="276" y="0"/>
                      <a:pt x="276" y="0"/>
                    </a:cubicBezTo>
                    <a:cubicBezTo>
                      <a:pt x="255" y="68"/>
                      <a:pt x="191" y="118"/>
                      <a:pt x="115" y="118"/>
                    </a:cubicBezTo>
                    <a:cubicBezTo>
                      <a:pt x="80" y="118"/>
                      <a:pt x="47" y="107"/>
                      <a:pt x="20" y="88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33" y="125"/>
                      <a:pt x="73" y="139"/>
                      <a:pt x="115" y="139"/>
                    </a:cubicBezTo>
                    <a:cubicBezTo>
                      <a:pt x="167" y="139"/>
                      <a:pt x="216" y="119"/>
                      <a:pt x="252" y="81"/>
                    </a:cubicBezTo>
                    <a:cubicBezTo>
                      <a:pt x="256" y="77"/>
                      <a:pt x="256" y="77"/>
                      <a:pt x="256" y="77"/>
                    </a:cubicBezTo>
                    <a:cubicBezTo>
                      <a:pt x="323" y="115"/>
                      <a:pt x="323" y="115"/>
                      <a:pt x="323" y="115"/>
                    </a:cubicBezTo>
                    <a:cubicBezTo>
                      <a:pt x="299" y="156"/>
                      <a:pt x="299" y="156"/>
                      <a:pt x="299" y="156"/>
                    </a:cubicBezTo>
                    <a:cubicBezTo>
                      <a:pt x="297" y="159"/>
                      <a:pt x="299" y="162"/>
                      <a:pt x="299" y="162"/>
                    </a:cubicBezTo>
                    <a:cubicBezTo>
                      <a:pt x="300" y="163"/>
                      <a:pt x="302" y="165"/>
                      <a:pt x="305" y="164"/>
                    </a:cubicBezTo>
                    <a:cubicBezTo>
                      <a:pt x="419" y="133"/>
                      <a:pt x="419" y="133"/>
                      <a:pt x="419" y="133"/>
                    </a:cubicBezTo>
                    <a:cubicBezTo>
                      <a:pt x="421" y="133"/>
                      <a:pt x="423" y="132"/>
                      <a:pt x="424" y="130"/>
                    </a:cubicBezTo>
                    <a:cubicBezTo>
                      <a:pt x="425" y="128"/>
                      <a:pt x="425" y="127"/>
                      <a:pt x="425" y="125"/>
                    </a:cubicBezTo>
                    <a:close/>
                  </a:path>
                </a:pathLst>
              </a:cu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>
                  <a:defRPr/>
                </a:pPr>
                <a:endParaRPr lang="en-US" sz="240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14" name="Freeform 6">
                <a:extLst>
                  <a:ext uri="{FF2B5EF4-FFF2-40B4-BE49-F238E27FC236}">
                    <a16:creationId xmlns:a16="http://schemas.microsoft.com/office/drawing/2014/main" id="{A827E066-B244-698E-E6B7-CB7A672F0A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1255" y="2308853"/>
                <a:ext cx="176902" cy="288284"/>
              </a:xfrm>
              <a:custGeom>
                <a:avLst/>
                <a:gdLst>
                  <a:gd name="T0" fmla="*/ 239 w 239"/>
                  <a:gd name="T1" fmla="*/ 22 h 388"/>
                  <a:gd name="T2" fmla="*/ 239 w 239"/>
                  <a:gd name="T3" fmla="*/ 0 h 388"/>
                  <a:gd name="T4" fmla="*/ 121 w 239"/>
                  <a:gd name="T5" fmla="*/ 174 h 388"/>
                  <a:gd name="T6" fmla="*/ 129 w 239"/>
                  <a:gd name="T7" fmla="*/ 229 h 388"/>
                  <a:gd name="T8" fmla="*/ 130 w 239"/>
                  <a:gd name="T9" fmla="*/ 235 h 388"/>
                  <a:gd name="T10" fmla="*/ 65 w 239"/>
                  <a:gd name="T11" fmla="*/ 273 h 388"/>
                  <a:gd name="T12" fmla="*/ 41 w 239"/>
                  <a:gd name="T13" fmla="*/ 232 h 388"/>
                  <a:gd name="T14" fmla="*/ 37 w 239"/>
                  <a:gd name="T15" fmla="*/ 229 h 388"/>
                  <a:gd name="T16" fmla="*/ 36 w 239"/>
                  <a:gd name="T17" fmla="*/ 229 h 388"/>
                  <a:gd name="T18" fmla="*/ 31 w 239"/>
                  <a:gd name="T19" fmla="*/ 233 h 388"/>
                  <a:gd name="T20" fmla="*/ 0 w 239"/>
                  <a:gd name="T21" fmla="*/ 347 h 388"/>
                  <a:gd name="T22" fmla="*/ 1 w 239"/>
                  <a:gd name="T23" fmla="*/ 353 h 388"/>
                  <a:gd name="T24" fmla="*/ 5 w 239"/>
                  <a:gd name="T25" fmla="*/ 356 h 388"/>
                  <a:gd name="T26" fmla="*/ 120 w 239"/>
                  <a:gd name="T27" fmla="*/ 387 h 388"/>
                  <a:gd name="T28" fmla="*/ 125 w 239"/>
                  <a:gd name="T29" fmla="*/ 385 h 388"/>
                  <a:gd name="T30" fmla="*/ 126 w 239"/>
                  <a:gd name="T31" fmla="*/ 379 h 388"/>
                  <a:gd name="T32" fmla="*/ 103 w 239"/>
                  <a:gd name="T33" fmla="*/ 339 h 388"/>
                  <a:gd name="T34" fmla="*/ 139 w 239"/>
                  <a:gd name="T35" fmla="*/ 318 h 388"/>
                  <a:gd name="T36" fmla="*/ 164 w 239"/>
                  <a:gd name="T37" fmla="*/ 303 h 388"/>
                  <a:gd name="T38" fmla="*/ 188 w 239"/>
                  <a:gd name="T39" fmla="*/ 289 h 388"/>
                  <a:gd name="T40" fmla="*/ 142 w 239"/>
                  <a:gd name="T41" fmla="*/ 174 h 388"/>
                  <a:gd name="T42" fmla="*/ 239 w 239"/>
                  <a:gd name="T43" fmla="*/ 22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9" h="388">
                    <a:moveTo>
                      <a:pt x="239" y="22"/>
                    </a:moveTo>
                    <a:cubicBezTo>
                      <a:pt x="239" y="0"/>
                      <a:pt x="239" y="0"/>
                      <a:pt x="239" y="0"/>
                    </a:cubicBezTo>
                    <a:cubicBezTo>
                      <a:pt x="168" y="29"/>
                      <a:pt x="121" y="97"/>
                      <a:pt x="121" y="174"/>
                    </a:cubicBezTo>
                    <a:cubicBezTo>
                      <a:pt x="121" y="193"/>
                      <a:pt x="123" y="211"/>
                      <a:pt x="129" y="229"/>
                    </a:cubicBezTo>
                    <a:cubicBezTo>
                      <a:pt x="130" y="235"/>
                      <a:pt x="130" y="235"/>
                      <a:pt x="130" y="235"/>
                    </a:cubicBezTo>
                    <a:cubicBezTo>
                      <a:pt x="65" y="273"/>
                      <a:pt x="65" y="273"/>
                      <a:pt x="65" y="273"/>
                    </a:cubicBezTo>
                    <a:cubicBezTo>
                      <a:pt x="41" y="232"/>
                      <a:pt x="41" y="232"/>
                      <a:pt x="41" y="232"/>
                    </a:cubicBezTo>
                    <a:cubicBezTo>
                      <a:pt x="40" y="229"/>
                      <a:pt x="38" y="229"/>
                      <a:pt x="37" y="229"/>
                    </a:cubicBezTo>
                    <a:cubicBezTo>
                      <a:pt x="36" y="229"/>
                      <a:pt x="36" y="229"/>
                      <a:pt x="36" y="229"/>
                    </a:cubicBezTo>
                    <a:cubicBezTo>
                      <a:pt x="35" y="229"/>
                      <a:pt x="32" y="230"/>
                      <a:pt x="31" y="233"/>
                    </a:cubicBezTo>
                    <a:cubicBezTo>
                      <a:pt x="0" y="347"/>
                      <a:pt x="0" y="347"/>
                      <a:pt x="0" y="347"/>
                    </a:cubicBezTo>
                    <a:cubicBezTo>
                      <a:pt x="0" y="349"/>
                      <a:pt x="0" y="351"/>
                      <a:pt x="1" y="353"/>
                    </a:cubicBezTo>
                    <a:cubicBezTo>
                      <a:pt x="2" y="355"/>
                      <a:pt x="3" y="356"/>
                      <a:pt x="5" y="356"/>
                    </a:cubicBezTo>
                    <a:cubicBezTo>
                      <a:pt x="120" y="387"/>
                      <a:pt x="120" y="387"/>
                      <a:pt x="120" y="387"/>
                    </a:cubicBezTo>
                    <a:cubicBezTo>
                      <a:pt x="123" y="388"/>
                      <a:pt x="125" y="386"/>
                      <a:pt x="125" y="385"/>
                    </a:cubicBezTo>
                    <a:cubicBezTo>
                      <a:pt x="126" y="384"/>
                      <a:pt x="127" y="382"/>
                      <a:pt x="126" y="379"/>
                    </a:cubicBezTo>
                    <a:cubicBezTo>
                      <a:pt x="103" y="339"/>
                      <a:pt x="103" y="339"/>
                      <a:pt x="103" y="339"/>
                    </a:cubicBezTo>
                    <a:cubicBezTo>
                      <a:pt x="139" y="318"/>
                      <a:pt x="139" y="318"/>
                      <a:pt x="139" y="318"/>
                    </a:cubicBezTo>
                    <a:cubicBezTo>
                      <a:pt x="164" y="303"/>
                      <a:pt x="164" y="303"/>
                      <a:pt x="164" y="303"/>
                    </a:cubicBezTo>
                    <a:cubicBezTo>
                      <a:pt x="188" y="289"/>
                      <a:pt x="188" y="289"/>
                      <a:pt x="188" y="289"/>
                    </a:cubicBezTo>
                    <a:cubicBezTo>
                      <a:pt x="160" y="259"/>
                      <a:pt x="142" y="219"/>
                      <a:pt x="142" y="174"/>
                    </a:cubicBezTo>
                    <a:cubicBezTo>
                      <a:pt x="142" y="107"/>
                      <a:pt x="182" y="49"/>
                      <a:pt x="239" y="22"/>
                    </a:cubicBezTo>
                    <a:close/>
                  </a:path>
                </a:pathLst>
              </a:cu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>
                  <a:defRPr/>
                </a:pPr>
                <a:endParaRPr lang="en-US" sz="240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15" name="Freeform 7">
                <a:extLst>
                  <a:ext uri="{FF2B5EF4-FFF2-40B4-BE49-F238E27FC236}">
                    <a16:creationId xmlns:a16="http://schemas.microsoft.com/office/drawing/2014/main" id="{C7AEA650-E55E-327B-F005-323F0FD1F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02433" y="2173883"/>
                <a:ext cx="209662" cy="284353"/>
              </a:xfrm>
              <a:custGeom>
                <a:avLst/>
                <a:gdLst>
                  <a:gd name="T0" fmla="*/ 260 w 282"/>
                  <a:gd name="T1" fmla="*/ 357 h 384"/>
                  <a:gd name="T2" fmla="*/ 260 w 282"/>
                  <a:gd name="T3" fmla="*/ 373 h 384"/>
                  <a:gd name="T4" fmla="*/ 280 w 282"/>
                  <a:gd name="T5" fmla="*/ 384 h 384"/>
                  <a:gd name="T6" fmla="*/ 282 w 282"/>
                  <a:gd name="T7" fmla="*/ 357 h 384"/>
                  <a:gd name="T8" fmla="*/ 136 w 282"/>
                  <a:gd name="T9" fmla="*/ 173 h 384"/>
                  <a:gd name="T10" fmla="*/ 131 w 282"/>
                  <a:gd name="T11" fmla="*/ 172 h 384"/>
                  <a:gd name="T12" fmla="*/ 131 w 282"/>
                  <a:gd name="T13" fmla="*/ 97 h 384"/>
                  <a:gd name="T14" fmla="*/ 176 w 282"/>
                  <a:gd name="T15" fmla="*/ 97 h 384"/>
                  <a:gd name="T16" fmla="*/ 182 w 282"/>
                  <a:gd name="T17" fmla="*/ 93 h 384"/>
                  <a:gd name="T18" fmla="*/ 180 w 282"/>
                  <a:gd name="T19" fmla="*/ 87 h 384"/>
                  <a:gd name="T20" fmla="*/ 96 w 282"/>
                  <a:gd name="T21" fmla="*/ 3 h 384"/>
                  <a:gd name="T22" fmla="*/ 86 w 282"/>
                  <a:gd name="T23" fmla="*/ 3 h 384"/>
                  <a:gd name="T24" fmla="*/ 2 w 282"/>
                  <a:gd name="T25" fmla="*/ 87 h 384"/>
                  <a:gd name="T26" fmla="*/ 1 w 282"/>
                  <a:gd name="T27" fmla="*/ 93 h 384"/>
                  <a:gd name="T28" fmla="*/ 6 w 282"/>
                  <a:gd name="T29" fmla="*/ 97 h 384"/>
                  <a:gd name="T30" fmla="*/ 54 w 282"/>
                  <a:gd name="T31" fmla="*/ 97 h 384"/>
                  <a:gd name="T32" fmla="*/ 54 w 282"/>
                  <a:gd name="T33" fmla="*/ 194 h 384"/>
                  <a:gd name="T34" fmla="*/ 92 w 282"/>
                  <a:gd name="T35" fmla="*/ 189 h 384"/>
                  <a:gd name="T36" fmla="*/ 260 w 282"/>
                  <a:gd name="T37" fmla="*/ 357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82" h="384">
                    <a:moveTo>
                      <a:pt x="260" y="357"/>
                    </a:moveTo>
                    <a:cubicBezTo>
                      <a:pt x="260" y="362"/>
                      <a:pt x="260" y="367"/>
                      <a:pt x="260" y="373"/>
                    </a:cubicBezTo>
                    <a:cubicBezTo>
                      <a:pt x="280" y="384"/>
                      <a:pt x="280" y="384"/>
                      <a:pt x="280" y="384"/>
                    </a:cubicBezTo>
                    <a:cubicBezTo>
                      <a:pt x="281" y="374"/>
                      <a:pt x="282" y="365"/>
                      <a:pt x="282" y="357"/>
                    </a:cubicBezTo>
                    <a:cubicBezTo>
                      <a:pt x="282" y="269"/>
                      <a:pt x="222" y="193"/>
                      <a:pt x="136" y="173"/>
                    </a:cubicBezTo>
                    <a:cubicBezTo>
                      <a:pt x="131" y="172"/>
                      <a:pt x="131" y="172"/>
                      <a:pt x="131" y="172"/>
                    </a:cubicBezTo>
                    <a:cubicBezTo>
                      <a:pt x="131" y="97"/>
                      <a:pt x="131" y="97"/>
                      <a:pt x="131" y="97"/>
                    </a:cubicBezTo>
                    <a:cubicBezTo>
                      <a:pt x="176" y="97"/>
                      <a:pt x="176" y="97"/>
                      <a:pt x="176" y="97"/>
                    </a:cubicBezTo>
                    <a:cubicBezTo>
                      <a:pt x="180" y="97"/>
                      <a:pt x="181" y="94"/>
                      <a:pt x="182" y="93"/>
                    </a:cubicBezTo>
                    <a:cubicBezTo>
                      <a:pt x="182" y="92"/>
                      <a:pt x="183" y="89"/>
                      <a:pt x="180" y="87"/>
                    </a:cubicBezTo>
                    <a:cubicBezTo>
                      <a:pt x="96" y="3"/>
                      <a:pt x="96" y="3"/>
                      <a:pt x="96" y="3"/>
                    </a:cubicBezTo>
                    <a:cubicBezTo>
                      <a:pt x="94" y="0"/>
                      <a:pt x="89" y="0"/>
                      <a:pt x="86" y="3"/>
                    </a:cubicBezTo>
                    <a:cubicBezTo>
                      <a:pt x="2" y="87"/>
                      <a:pt x="2" y="87"/>
                      <a:pt x="2" y="87"/>
                    </a:cubicBezTo>
                    <a:cubicBezTo>
                      <a:pt x="0" y="89"/>
                      <a:pt x="0" y="92"/>
                      <a:pt x="1" y="93"/>
                    </a:cubicBezTo>
                    <a:cubicBezTo>
                      <a:pt x="1" y="94"/>
                      <a:pt x="2" y="97"/>
                      <a:pt x="6" y="97"/>
                    </a:cubicBezTo>
                    <a:cubicBezTo>
                      <a:pt x="54" y="97"/>
                      <a:pt x="54" y="97"/>
                      <a:pt x="54" y="97"/>
                    </a:cubicBezTo>
                    <a:cubicBezTo>
                      <a:pt x="54" y="194"/>
                      <a:pt x="54" y="194"/>
                      <a:pt x="54" y="194"/>
                    </a:cubicBezTo>
                    <a:cubicBezTo>
                      <a:pt x="66" y="191"/>
                      <a:pt x="79" y="189"/>
                      <a:pt x="92" y="189"/>
                    </a:cubicBezTo>
                    <a:cubicBezTo>
                      <a:pt x="185" y="189"/>
                      <a:pt x="260" y="265"/>
                      <a:pt x="260" y="357"/>
                    </a:cubicBezTo>
                    <a:close/>
                  </a:path>
                </a:pathLst>
              </a:custGeom>
              <a:solidFill>
                <a:srgbClr val="4FE4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>
                  <a:defRPr/>
                </a:pPr>
                <a:endParaRPr lang="en-US" sz="2400">
                  <a:solidFill>
                    <a:srgbClr val="FFFFFF"/>
                  </a:solidFill>
                  <a:latin typeface="Segoe UI"/>
                </a:endParaRPr>
              </a:p>
            </p:txBody>
          </p:sp>
          <p:sp>
            <p:nvSpPr>
              <p:cNvPr id="116" name="Oval 8">
                <a:extLst>
                  <a:ext uri="{FF2B5EF4-FFF2-40B4-BE49-F238E27FC236}">
                    <a16:creationId xmlns:a16="http://schemas.microsoft.com/office/drawing/2014/main" id="{FF32FDFB-B12A-F430-2600-82AABE6D275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4709" y="2392717"/>
                <a:ext cx="93038" cy="91727"/>
              </a:xfrm>
              <a:prstGeom prst="ellipse">
                <a:avLst/>
              </a:prstGeom>
              <a:solidFill>
                <a:srgbClr val="0078D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89642" tIns="44821" rIns="89642" bIns="44821" numCol="1" anchor="t" anchorCtr="0" compatLnSpc="1">
                <a:prstTxWarp prst="textNoShape">
                  <a:avLst/>
                </a:prstTxWarp>
              </a:bodyPr>
              <a:lstStyle/>
              <a:p>
                <a:pPr algn="ctr" defTabSz="896386" fontAlgn="base">
                  <a:defRPr/>
                </a:pPr>
                <a:endParaRPr lang="en-US" sz="2400">
                  <a:solidFill>
                    <a:srgbClr val="FFFFFF"/>
                  </a:solidFill>
                  <a:latin typeface="Segoe U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10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"/>
</p:tagLst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5_Black Template">
  <a:themeElements>
    <a:clrScheme name="Custom 47">
      <a:dk1>
        <a:srgbClr val="000000"/>
      </a:dk1>
      <a:lt1>
        <a:srgbClr val="FFFFFF"/>
      </a:lt1>
      <a:dk2>
        <a:srgbClr val="243A5E"/>
      </a:dk2>
      <a:lt2>
        <a:srgbClr val="E6E6E6"/>
      </a:lt2>
      <a:accent1>
        <a:srgbClr val="8DC8E8"/>
      </a:accent1>
      <a:accent2>
        <a:srgbClr val="0078D4"/>
      </a:accent2>
      <a:accent3>
        <a:srgbClr val="8661C5"/>
      </a:accent3>
      <a:accent4>
        <a:srgbClr val="89DCD2"/>
      </a:accent4>
      <a:accent5>
        <a:srgbClr val="49C5B1"/>
      </a:accent5>
      <a:accent6>
        <a:srgbClr val="B1B3B3"/>
      </a:accent6>
      <a:hlink>
        <a:srgbClr val="8DC8E8"/>
      </a:hlink>
      <a:folHlink>
        <a:srgbClr val="8DC8E8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000000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  <a:extLst>
    <a:ext uri="{05A4C25C-085E-4340-85A3-A5531E510DB2}">
      <thm15:themeFamily xmlns:thm15="http://schemas.microsoft.com/office/thememl/2012/main" name="CIO_Connections_16-9_Template" id="{6C8FA419-2AAC-A34A-97C0-3DCAB34170DC}" vid="{0D390DF1-26D7-B749-9D7B-A332EB6ADBB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942</Words>
  <Application>Microsoft Office PowerPoint</Application>
  <PresentationFormat>Custom</PresentationFormat>
  <Paragraphs>210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42" baseType="lpstr">
      <vt:lpstr>.Hiragino Kaku Gothic Interface W3</vt:lpstr>
      <vt:lpstr>-apple-system</vt:lpstr>
      <vt:lpstr>Arial</vt:lpstr>
      <vt:lpstr>Calibri</vt:lpstr>
      <vt:lpstr>Consolas</vt:lpstr>
      <vt:lpstr>Courier New</vt:lpstr>
      <vt:lpstr>Mona Sans</vt:lpstr>
      <vt:lpstr>Montserrat</vt:lpstr>
      <vt:lpstr>Montserrat SemiBold</vt:lpstr>
      <vt:lpstr>Roboto Mono</vt:lpstr>
      <vt:lpstr>Segoe UI</vt:lpstr>
      <vt:lpstr>Segoe UI </vt:lpstr>
      <vt:lpstr>Segoe UI Semibold</vt:lpstr>
      <vt:lpstr>Söhne</vt:lpstr>
      <vt:lpstr>Tahoma</vt:lpstr>
      <vt:lpstr>Trebuchet MS</vt:lpstr>
      <vt:lpstr>Wingdings</vt:lpstr>
      <vt:lpstr>Wingdings 3</vt:lpstr>
      <vt:lpstr>Facet</vt:lpstr>
      <vt:lpstr>5_Black Template</vt:lpstr>
      <vt:lpstr>Azure Cloud Commanders Azure OpenAI &amp; GitHub Copilot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Azure OpenAI Service Learning Guide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2025-04-24T21:45:52Z</dcterms:created>
  <dcterms:modified xsi:type="dcterms:W3CDTF">2025-04-24T21:45:59Z</dcterms:modified>
</cp:coreProperties>
</file>